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64" r:id="rId5"/>
    <p:sldId id="259" r:id="rId6"/>
    <p:sldId id="288" r:id="rId7"/>
    <p:sldId id="262" r:id="rId8"/>
    <p:sldId id="260" r:id="rId9"/>
    <p:sldId id="261" r:id="rId10"/>
    <p:sldId id="275" r:id="rId11"/>
    <p:sldId id="270" r:id="rId12"/>
    <p:sldId id="285" r:id="rId13"/>
    <p:sldId id="265" r:id="rId14"/>
    <p:sldId id="263" r:id="rId15"/>
    <p:sldId id="271" r:id="rId16"/>
    <p:sldId id="272" r:id="rId17"/>
    <p:sldId id="273" r:id="rId18"/>
    <p:sldId id="274" r:id="rId19"/>
    <p:sldId id="283" r:id="rId20"/>
    <p:sldId id="286" r:id="rId21"/>
    <p:sldId id="287" r:id="rId22"/>
    <p:sldId id="266" r:id="rId23"/>
    <p:sldId id="267" r:id="rId24"/>
    <p:sldId id="268" r:id="rId25"/>
    <p:sldId id="276" r:id="rId26"/>
    <p:sldId id="277" r:id="rId27"/>
    <p:sldId id="278" r:id="rId28"/>
    <p:sldId id="279" r:id="rId29"/>
    <p:sldId id="280" r:id="rId30"/>
    <p:sldId id="296" r:id="rId31"/>
    <p:sldId id="281" r:id="rId32"/>
    <p:sldId id="284" r:id="rId33"/>
    <p:sldId id="289" r:id="rId34"/>
    <p:sldId id="290" r:id="rId35"/>
    <p:sldId id="291" r:id="rId36"/>
    <p:sldId id="292" r:id="rId37"/>
    <p:sldId id="295" r:id="rId38"/>
    <p:sldId id="293" r:id="rId39"/>
    <p:sldId id="294" r:id="rId40"/>
    <p:sldId id="297" r:id="rId41"/>
    <p:sldId id="282" r:id="rId42"/>
    <p:sldId id="298" r:id="rId43"/>
    <p:sldId id="299" r:id="rId44"/>
    <p:sldId id="300" r:id="rId45"/>
    <p:sldId id="301" r:id="rId46"/>
    <p:sldId id="302" r:id="rId47"/>
    <p:sldId id="303" r:id="rId48"/>
    <p:sldId id="304" r:id="rId49"/>
    <p:sldId id="305" r:id="rId50"/>
    <p:sldId id="306" r:id="rId51"/>
    <p:sldId id="307" r:id="rId52"/>
    <p:sldId id="308" r:id="rId53"/>
    <p:sldId id="269" r:id="rId5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38" d="100"/>
          <a:sy n="138" d="100"/>
        </p:scale>
        <p:origin x="120" y="42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FD344-85F7-4302-B513-D31AEA69B2DA}" type="datetimeFigureOut">
              <a:rPr lang="sv-SE" smtClean="0"/>
              <a:t>2025-05-01</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B82D2-7AEC-4670-A5BF-95D8C4BF2E37}" type="slidenum">
              <a:rPr lang="sv-SE" smtClean="0"/>
              <a:t>‹#›</a:t>
            </a:fld>
            <a:endParaRPr lang="sv-SE"/>
          </a:p>
        </p:txBody>
      </p:sp>
    </p:spTree>
    <p:extLst>
      <p:ext uri="{BB962C8B-B14F-4D97-AF65-F5344CB8AC3E}">
        <p14:creationId xmlns:p14="http://schemas.microsoft.com/office/powerpoint/2010/main" val="2900289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815B82D2-7AEC-4670-A5BF-95D8C4BF2E37}" type="slidenum">
              <a:rPr lang="sv-SE" smtClean="0"/>
              <a:t>21</a:t>
            </a:fld>
            <a:endParaRPr lang="sv-SE"/>
          </a:p>
        </p:txBody>
      </p:sp>
    </p:spTree>
    <p:extLst>
      <p:ext uri="{BB962C8B-B14F-4D97-AF65-F5344CB8AC3E}">
        <p14:creationId xmlns:p14="http://schemas.microsoft.com/office/powerpoint/2010/main" val="2962290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815B82D2-7AEC-4670-A5BF-95D8C4BF2E37}" type="slidenum">
              <a:rPr lang="sv-SE" smtClean="0"/>
              <a:t>22</a:t>
            </a:fld>
            <a:endParaRPr lang="sv-SE"/>
          </a:p>
        </p:txBody>
      </p:sp>
    </p:spTree>
    <p:extLst>
      <p:ext uri="{BB962C8B-B14F-4D97-AF65-F5344CB8AC3E}">
        <p14:creationId xmlns:p14="http://schemas.microsoft.com/office/powerpoint/2010/main" val="513962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815B82D2-7AEC-4670-A5BF-95D8C4BF2E37}" type="slidenum">
              <a:rPr lang="sv-SE" smtClean="0"/>
              <a:t>23</a:t>
            </a:fld>
            <a:endParaRPr lang="sv-SE"/>
          </a:p>
        </p:txBody>
      </p:sp>
    </p:spTree>
    <p:extLst>
      <p:ext uri="{BB962C8B-B14F-4D97-AF65-F5344CB8AC3E}">
        <p14:creationId xmlns:p14="http://schemas.microsoft.com/office/powerpoint/2010/main" val="498941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E9EC-1C7E-64A4-B3EF-41C7C5AF97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00D7115C-55BF-50F4-FED4-56C7C2C6BA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99F2B23C-EB78-3F99-D962-7026E7093C6E}"/>
              </a:ext>
            </a:extLst>
          </p:cNvPr>
          <p:cNvSpPr>
            <a:spLocks noGrp="1"/>
          </p:cNvSpPr>
          <p:nvPr>
            <p:ph type="dt" sz="half" idx="10"/>
          </p:nvPr>
        </p:nvSpPr>
        <p:spPr/>
        <p:txBody>
          <a:bodyPr/>
          <a:lstStyle/>
          <a:p>
            <a:fld id="{FB4CAF9C-1C47-45A8-998F-F7FC80343040}" type="datetimeFigureOut">
              <a:rPr lang="sv-SE" smtClean="0"/>
              <a:t>2025-05-01</a:t>
            </a:fld>
            <a:endParaRPr lang="sv-SE"/>
          </a:p>
        </p:txBody>
      </p:sp>
      <p:sp>
        <p:nvSpPr>
          <p:cNvPr id="5" name="Footer Placeholder 4">
            <a:extLst>
              <a:ext uri="{FF2B5EF4-FFF2-40B4-BE49-F238E27FC236}">
                <a16:creationId xmlns:a16="http://schemas.microsoft.com/office/drawing/2014/main" id="{7001A181-4F64-D697-86CB-B345232B093C}"/>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B0B5E4C4-1912-7526-5EC2-210F0C3B9DC7}"/>
              </a:ext>
            </a:extLst>
          </p:cNvPr>
          <p:cNvSpPr>
            <a:spLocks noGrp="1"/>
          </p:cNvSpPr>
          <p:nvPr>
            <p:ph type="sldNum" sz="quarter" idx="12"/>
          </p:nvPr>
        </p:nvSpPr>
        <p:spPr/>
        <p:txBody>
          <a:bodyPr/>
          <a:lstStyle/>
          <a:p>
            <a:fld id="{BF53CE38-09DB-4190-A41D-53D96EA87B4B}" type="slidenum">
              <a:rPr lang="sv-SE" smtClean="0"/>
              <a:t>‹#›</a:t>
            </a:fld>
            <a:endParaRPr lang="sv-SE"/>
          </a:p>
        </p:txBody>
      </p:sp>
    </p:spTree>
    <p:extLst>
      <p:ext uri="{BB962C8B-B14F-4D97-AF65-F5344CB8AC3E}">
        <p14:creationId xmlns:p14="http://schemas.microsoft.com/office/powerpoint/2010/main" val="2948961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7D04-ECD2-8D3F-A808-A1F496C1F491}"/>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64426726-B18E-7423-1756-9F3BCE6BB5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8A3D90B9-69E6-9429-1BAE-BFEF7E145527}"/>
              </a:ext>
            </a:extLst>
          </p:cNvPr>
          <p:cNvSpPr>
            <a:spLocks noGrp="1"/>
          </p:cNvSpPr>
          <p:nvPr>
            <p:ph type="dt" sz="half" idx="10"/>
          </p:nvPr>
        </p:nvSpPr>
        <p:spPr/>
        <p:txBody>
          <a:bodyPr/>
          <a:lstStyle/>
          <a:p>
            <a:fld id="{FB4CAF9C-1C47-45A8-998F-F7FC80343040}" type="datetimeFigureOut">
              <a:rPr lang="sv-SE" smtClean="0"/>
              <a:t>2025-05-01</a:t>
            </a:fld>
            <a:endParaRPr lang="sv-SE"/>
          </a:p>
        </p:txBody>
      </p:sp>
      <p:sp>
        <p:nvSpPr>
          <p:cNvPr id="5" name="Footer Placeholder 4">
            <a:extLst>
              <a:ext uri="{FF2B5EF4-FFF2-40B4-BE49-F238E27FC236}">
                <a16:creationId xmlns:a16="http://schemas.microsoft.com/office/drawing/2014/main" id="{15305127-8657-527E-4A97-AB109DEBDA46}"/>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60BAB18C-B92A-2078-4365-78DEB11ECB73}"/>
              </a:ext>
            </a:extLst>
          </p:cNvPr>
          <p:cNvSpPr>
            <a:spLocks noGrp="1"/>
          </p:cNvSpPr>
          <p:nvPr>
            <p:ph type="sldNum" sz="quarter" idx="12"/>
          </p:nvPr>
        </p:nvSpPr>
        <p:spPr/>
        <p:txBody>
          <a:bodyPr/>
          <a:lstStyle/>
          <a:p>
            <a:fld id="{BF53CE38-09DB-4190-A41D-53D96EA87B4B}" type="slidenum">
              <a:rPr lang="sv-SE" smtClean="0"/>
              <a:t>‹#›</a:t>
            </a:fld>
            <a:endParaRPr lang="sv-SE"/>
          </a:p>
        </p:txBody>
      </p:sp>
    </p:spTree>
    <p:extLst>
      <p:ext uri="{BB962C8B-B14F-4D97-AF65-F5344CB8AC3E}">
        <p14:creationId xmlns:p14="http://schemas.microsoft.com/office/powerpoint/2010/main" val="65591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BFABF-7A39-015E-DF42-460502ED61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9F9C5D06-B8EB-EA5D-5EE0-38E822F2ED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26DA1713-6971-49B1-BB82-27A1EE357307}"/>
              </a:ext>
            </a:extLst>
          </p:cNvPr>
          <p:cNvSpPr>
            <a:spLocks noGrp="1"/>
          </p:cNvSpPr>
          <p:nvPr>
            <p:ph type="dt" sz="half" idx="10"/>
          </p:nvPr>
        </p:nvSpPr>
        <p:spPr/>
        <p:txBody>
          <a:bodyPr/>
          <a:lstStyle/>
          <a:p>
            <a:fld id="{FB4CAF9C-1C47-45A8-998F-F7FC80343040}" type="datetimeFigureOut">
              <a:rPr lang="sv-SE" smtClean="0"/>
              <a:t>2025-05-01</a:t>
            </a:fld>
            <a:endParaRPr lang="sv-SE"/>
          </a:p>
        </p:txBody>
      </p:sp>
      <p:sp>
        <p:nvSpPr>
          <p:cNvPr id="5" name="Footer Placeholder 4">
            <a:extLst>
              <a:ext uri="{FF2B5EF4-FFF2-40B4-BE49-F238E27FC236}">
                <a16:creationId xmlns:a16="http://schemas.microsoft.com/office/drawing/2014/main" id="{01F39FE6-2DC9-73D1-6F35-9A6CED883AED}"/>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D5ECC3AF-5499-BB9C-6655-BABE2983DBCB}"/>
              </a:ext>
            </a:extLst>
          </p:cNvPr>
          <p:cNvSpPr>
            <a:spLocks noGrp="1"/>
          </p:cNvSpPr>
          <p:nvPr>
            <p:ph type="sldNum" sz="quarter" idx="12"/>
          </p:nvPr>
        </p:nvSpPr>
        <p:spPr/>
        <p:txBody>
          <a:bodyPr/>
          <a:lstStyle/>
          <a:p>
            <a:fld id="{BF53CE38-09DB-4190-A41D-53D96EA87B4B}" type="slidenum">
              <a:rPr lang="sv-SE" smtClean="0"/>
              <a:t>‹#›</a:t>
            </a:fld>
            <a:endParaRPr lang="sv-SE"/>
          </a:p>
        </p:txBody>
      </p:sp>
    </p:spTree>
    <p:extLst>
      <p:ext uri="{BB962C8B-B14F-4D97-AF65-F5344CB8AC3E}">
        <p14:creationId xmlns:p14="http://schemas.microsoft.com/office/powerpoint/2010/main" val="217084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ED6C-A517-F2E8-A999-4D87168B7DD6}"/>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41A2A546-A732-CF66-A8A5-672FEF5022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DC64055E-0A78-7226-2285-84E13C05CF96}"/>
              </a:ext>
            </a:extLst>
          </p:cNvPr>
          <p:cNvSpPr>
            <a:spLocks noGrp="1"/>
          </p:cNvSpPr>
          <p:nvPr>
            <p:ph type="dt" sz="half" idx="10"/>
          </p:nvPr>
        </p:nvSpPr>
        <p:spPr/>
        <p:txBody>
          <a:bodyPr/>
          <a:lstStyle/>
          <a:p>
            <a:fld id="{FB4CAF9C-1C47-45A8-998F-F7FC80343040}" type="datetimeFigureOut">
              <a:rPr lang="sv-SE" smtClean="0"/>
              <a:t>2025-05-01</a:t>
            </a:fld>
            <a:endParaRPr lang="sv-SE"/>
          </a:p>
        </p:txBody>
      </p:sp>
      <p:sp>
        <p:nvSpPr>
          <p:cNvPr id="5" name="Footer Placeholder 4">
            <a:extLst>
              <a:ext uri="{FF2B5EF4-FFF2-40B4-BE49-F238E27FC236}">
                <a16:creationId xmlns:a16="http://schemas.microsoft.com/office/drawing/2014/main" id="{7C481DCA-78A5-3A0F-948A-F37B50CB88B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E7856566-4F26-CE13-1CD4-3ACE9BC40447}"/>
              </a:ext>
            </a:extLst>
          </p:cNvPr>
          <p:cNvSpPr>
            <a:spLocks noGrp="1"/>
          </p:cNvSpPr>
          <p:nvPr>
            <p:ph type="sldNum" sz="quarter" idx="12"/>
          </p:nvPr>
        </p:nvSpPr>
        <p:spPr/>
        <p:txBody>
          <a:bodyPr/>
          <a:lstStyle/>
          <a:p>
            <a:fld id="{BF53CE38-09DB-4190-A41D-53D96EA87B4B}" type="slidenum">
              <a:rPr lang="sv-SE" smtClean="0"/>
              <a:t>‹#›</a:t>
            </a:fld>
            <a:endParaRPr lang="sv-SE"/>
          </a:p>
        </p:txBody>
      </p:sp>
    </p:spTree>
    <p:extLst>
      <p:ext uri="{BB962C8B-B14F-4D97-AF65-F5344CB8AC3E}">
        <p14:creationId xmlns:p14="http://schemas.microsoft.com/office/powerpoint/2010/main" val="7159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8E8F-6C56-4C6E-2DEC-AF7503D957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8FF1276D-FCFD-7CB7-5B77-20A8638DD8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532EE9-1A8B-CB1E-09B6-BA95003BB6AA}"/>
              </a:ext>
            </a:extLst>
          </p:cNvPr>
          <p:cNvSpPr>
            <a:spLocks noGrp="1"/>
          </p:cNvSpPr>
          <p:nvPr>
            <p:ph type="dt" sz="half" idx="10"/>
          </p:nvPr>
        </p:nvSpPr>
        <p:spPr/>
        <p:txBody>
          <a:bodyPr/>
          <a:lstStyle/>
          <a:p>
            <a:fld id="{FB4CAF9C-1C47-45A8-998F-F7FC80343040}" type="datetimeFigureOut">
              <a:rPr lang="sv-SE" smtClean="0"/>
              <a:t>2025-05-01</a:t>
            </a:fld>
            <a:endParaRPr lang="sv-SE"/>
          </a:p>
        </p:txBody>
      </p:sp>
      <p:sp>
        <p:nvSpPr>
          <p:cNvPr id="5" name="Footer Placeholder 4">
            <a:extLst>
              <a:ext uri="{FF2B5EF4-FFF2-40B4-BE49-F238E27FC236}">
                <a16:creationId xmlns:a16="http://schemas.microsoft.com/office/drawing/2014/main" id="{06660FFF-180A-E287-9C03-FE15F21D6C73}"/>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F170E8E8-5933-63D7-A0FE-92863A2D8A8D}"/>
              </a:ext>
            </a:extLst>
          </p:cNvPr>
          <p:cNvSpPr>
            <a:spLocks noGrp="1"/>
          </p:cNvSpPr>
          <p:nvPr>
            <p:ph type="sldNum" sz="quarter" idx="12"/>
          </p:nvPr>
        </p:nvSpPr>
        <p:spPr/>
        <p:txBody>
          <a:bodyPr/>
          <a:lstStyle/>
          <a:p>
            <a:fld id="{BF53CE38-09DB-4190-A41D-53D96EA87B4B}" type="slidenum">
              <a:rPr lang="sv-SE" smtClean="0"/>
              <a:t>‹#›</a:t>
            </a:fld>
            <a:endParaRPr lang="sv-SE"/>
          </a:p>
        </p:txBody>
      </p:sp>
    </p:spTree>
    <p:extLst>
      <p:ext uri="{BB962C8B-B14F-4D97-AF65-F5344CB8AC3E}">
        <p14:creationId xmlns:p14="http://schemas.microsoft.com/office/powerpoint/2010/main" val="201706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B66C-F122-6872-DA81-2DC7E8502272}"/>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87D8CD4C-ED35-2A06-E41B-22900F76F3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E2FF2FCA-7EED-21BA-B985-D3F7EC7A02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0DE09873-1B90-9D1E-E887-AF552A7B9E0B}"/>
              </a:ext>
            </a:extLst>
          </p:cNvPr>
          <p:cNvSpPr>
            <a:spLocks noGrp="1"/>
          </p:cNvSpPr>
          <p:nvPr>
            <p:ph type="dt" sz="half" idx="10"/>
          </p:nvPr>
        </p:nvSpPr>
        <p:spPr/>
        <p:txBody>
          <a:bodyPr/>
          <a:lstStyle/>
          <a:p>
            <a:fld id="{FB4CAF9C-1C47-45A8-998F-F7FC80343040}" type="datetimeFigureOut">
              <a:rPr lang="sv-SE" smtClean="0"/>
              <a:t>2025-05-01</a:t>
            </a:fld>
            <a:endParaRPr lang="sv-SE"/>
          </a:p>
        </p:txBody>
      </p:sp>
      <p:sp>
        <p:nvSpPr>
          <p:cNvPr id="6" name="Footer Placeholder 5">
            <a:extLst>
              <a:ext uri="{FF2B5EF4-FFF2-40B4-BE49-F238E27FC236}">
                <a16:creationId xmlns:a16="http://schemas.microsoft.com/office/drawing/2014/main" id="{62A9A73D-F61D-0C5A-C3F6-B9B2BD2C1129}"/>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02BE496A-E346-7A0E-FE9C-890F020C6573}"/>
              </a:ext>
            </a:extLst>
          </p:cNvPr>
          <p:cNvSpPr>
            <a:spLocks noGrp="1"/>
          </p:cNvSpPr>
          <p:nvPr>
            <p:ph type="sldNum" sz="quarter" idx="12"/>
          </p:nvPr>
        </p:nvSpPr>
        <p:spPr/>
        <p:txBody>
          <a:bodyPr/>
          <a:lstStyle/>
          <a:p>
            <a:fld id="{BF53CE38-09DB-4190-A41D-53D96EA87B4B}" type="slidenum">
              <a:rPr lang="sv-SE" smtClean="0"/>
              <a:t>‹#›</a:t>
            </a:fld>
            <a:endParaRPr lang="sv-SE"/>
          </a:p>
        </p:txBody>
      </p:sp>
    </p:spTree>
    <p:extLst>
      <p:ext uri="{BB962C8B-B14F-4D97-AF65-F5344CB8AC3E}">
        <p14:creationId xmlns:p14="http://schemas.microsoft.com/office/powerpoint/2010/main" val="2943721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9D683-C495-D3F0-3610-BA56D0EF85F1}"/>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39810EFE-71A3-9075-1F81-E543A106FD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2F1D7A-6FEF-E184-B247-C8E48E5D0D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0476C495-676C-317A-1BEF-1B0C7524FA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88CDC7-BA13-BE92-AD35-E377D32F28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60380A61-A2C6-5B3D-E70C-7812898A39A7}"/>
              </a:ext>
            </a:extLst>
          </p:cNvPr>
          <p:cNvSpPr>
            <a:spLocks noGrp="1"/>
          </p:cNvSpPr>
          <p:nvPr>
            <p:ph type="dt" sz="half" idx="10"/>
          </p:nvPr>
        </p:nvSpPr>
        <p:spPr/>
        <p:txBody>
          <a:bodyPr/>
          <a:lstStyle/>
          <a:p>
            <a:fld id="{FB4CAF9C-1C47-45A8-998F-F7FC80343040}" type="datetimeFigureOut">
              <a:rPr lang="sv-SE" smtClean="0"/>
              <a:t>2025-05-01</a:t>
            </a:fld>
            <a:endParaRPr lang="sv-SE"/>
          </a:p>
        </p:txBody>
      </p:sp>
      <p:sp>
        <p:nvSpPr>
          <p:cNvPr id="8" name="Footer Placeholder 7">
            <a:extLst>
              <a:ext uri="{FF2B5EF4-FFF2-40B4-BE49-F238E27FC236}">
                <a16:creationId xmlns:a16="http://schemas.microsoft.com/office/drawing/2014/main" id="{1ABE054B-70CE-766D-DB10-C2D2B0BC040B}"/>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1B567487-B228-F2B4-0283-8E7124B66DB2}"/>
              </a:ext>
            </a:extLst>
          </p:cNvPr>
          <p:cNvSpPr>
            <a:spLocks noGrp="1"/>
          </p:cNvSpPr>
          <p:nvPr>
            <p:ph type="sldNum" sz="quarter" idx="12"/>
          </p:nvPr>
        </p:nvSpPr>
        <p:spPr/>
        <p:txBody>
          <a:bodyPr/>
          <a:lstStyle/>
          <a:p>
            <a:fld id="{BF53CE38-09DB-4190-A41D-53D96EA87B4B}" type="slidenum">
              <a:rPr lang="sv-SE" smtClean="0"/>
              <a:t>‹#›</a:t>
            </a:fld>
            <a:endParaRPr lang="sv-SE"/>
          </a:p>
        </p:txBody>
      </p:sp>
    </p:spTree>
    <p:extLst>
      <p:ext uri="{BB962C8B-B14F-4D97-AF65-F5344CB8AC3E}">
        <p14:creationId xmlns:p14="http://schemas.microsoft.com/office/powerpoint/2010/main" val="268975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C6654-F65E-7E9F-84C5-7A7EA8E4A408}"/>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CF4AF28E-767B-6077-DCA8-4B5F9DB1CDE7}"/>
              </a:ext>
            </a:extLst>
          </p:cNvPr>
          <p:cNvSpPr>
            <a:spLocks noGrp="1"/>
          </p:cNvSpPr>
          <p:nvPr>
            <p:ph type="dt" sz="half" idx="10"/>
          </p:nvPr>
        </p:nvSpPr>
        <p:spPr/>
        <p:txBody>
          <a:bodyPr/>
          <a:lstStyle/>
          <a:p>
            <a:fld id="{FB4CAF9C-1C47-45A8-998F-F7FC80343040}" type="datetimeFigureOut">
              <a:rPr lang="sv-SE" smtClean="0"/>
              <a:t>2025-05-01</a:t>
            </a:fld>
            <a:endParaRPr lang="sv-SE"/>
          </a:p>
        </p:txBody>
      </p:sp>
      <p:sp>
        <p:nvSpPr>
          <p:cNvPr id="4" name="Footer Placeholder 3">
            <a:extLst>
              <a:ext uri="{FF2B5EF4-FFF2-40B4-BE49-F238E27FC236}">
                <a16:creationId xmlns:a16="http://schemas.microsoft.com/office/drawing/2014/main" id="{64C4349E-D47F-4F4E-3652-ACAF7FEB0124}"/>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7A8E5C85-CA3A-8F81-4A7B-823A14BFE459}"/>
              </a:ext>
            </a:extLst>
          </p:cNvPr>
          <p:cNvSpPr>
            <a:spLocks noGrp="1"/>
          </p:cNvSpPr>
          <p:nvPr>
            <p:ph type="sldNum" sz="quarter" idx="12"/>
          </p:nvPr>
        </p:nvSpPr>
        <p:spPr/>
        <p:txBody>
          <a:bodyPr/>
          <a:lstStyle/>
          <a:p>
            <a:fld id="{BF53CE38-09DB-4190-A41D-53D96EA87B4B}" type="slidenum">
              <a:rPr lang="sv-SE" smtClean="0"/>
              <a:t>‹#›</a:t>
            </a:fld>
            <a:endParaRPr lang="sv-SE"/>
          </a:p>
        </p:txBody>
      </p:sp>
    </p:spTree>
    <p:extLst>
      <p:ext uri="{BB962C8B-B14F-4D97-AF65-F5344CB8AC3E}">
        <p14:creationId xmlns:p14="http://schemas.microsoft.com/office/powerpoint/2010/main" val="212968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DC58CA-5CE5-652D-7B57-1CB90AB3E945}"/>
              </a:ext>
            </a:extLst>
          </p:cNvPr>
          <p:cNvSpPr>
            <a:spLocks noGrp="1"/>
          </p:cNvSpPr>
          <p:nvPr>
            <p:ph type="dt" sz="half" idx="10"/>
          </p:nvPr>
        </p:nvSpPr>
        <p:spPr/>
        <p:txBody>
          <a:bodyPr/>
          <a:lstStyle/>
          <a:p>
            <a:fld id="{FB4CAF9C-1C47-45A8-998F-F7FC80343040}" type="datetimeFigureOut">
              <a:rPr lang="sv-SE" smtClean="0"/>
              <a:t>2025-05-01</a:t>
            </a:fld>
            <a:endParaRPr lang="sv-SE"/>
          </a:p>
        </p:txBody>
      </p:sp>
      <p:sp>
        <p:nvSpPr>
          <p:cNvPr id="3" name="Footer Placeholder 2">
            <a:extLst>
              <a:ext uri="{FF2B5EF4-FFF2-40B4-BE49-F238E27FC236}">
                <a16:creationId xmlns:a16="http://schemas.microsoft.com/office/drawing/2014/main" id="{B674269E-778E-7840-61D0-F4936976E83D}"/>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234EE6F1-C8D1-C9DC-8D46-5C1558D79AD2}"/>
              </a:ext>
            </a:extLst>
          </p:cNvPr>
          <p:cNvSpPr>
            <a:spLocks noGrp="1"/>
          </p:cNvSpPr>
          <p:nvPr>
            <p:ph type="sldNum" sz="quarter" idx="12"/>
          </p:nvPr>
        </p:nvSpPr>
        <p:spPr/>
        <p:txBody>
          <a:bodyPr/>
          <a:lstStyle/>
          <a:p>
            <a:fld id="{BF53CE38-09DB-4190-A41D-53D96EA87B4B}" type="slidenum">
              <a:rPr lang="sv-SE" smtClean="0"/>
              <a:t>‹#›</a:t>
            </a:fld>
            <a:endParaRPr lang="sv-SE"/>
          </a:p>
        </p:txBody>
      </p:sp>
    </p:spTree>
    <p:extLst>
      <p:ext uri="{BB962C8B-B14F-4D97-AF65-F5344CB8AC3E}">
        <p14:creationId xmlns:p14="http://schemas.microsoft.com/office/powerpoint/2010/main" val="3866349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4228-6262-4D9B-5C3A-44B81B9A9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E04816B1-28B3-3B3C-8D17-66D856626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EC8F4491-0932-43CC-3E5D-CAB7080DC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22ED7-7BFB-3ABC-B4E4-296B95DCC5DA}"/>
              </a:ext>
            </a:extLst>
          </p:cNvPr>
          <p:cNvSpPr>
            <a:spLocks noGrp="1"/>
          </p:cNvSpPr>
          <p:nvPr>
            <p:ph type="dt" sz="half" idx="10"/>
          </p:nvPr>
        </p:nvSpPr>
        <p:spPr/>
        <p:txBody>
          <a:bodyPr/>
          <a:lstStyle/>
          <a:p>
            <a:fld id="{FB4CAF9C-1C47-45A8-998F-F7FC80343040}" type="datetimeFigureOut">
              <a:rPr lang="sv-SE" smtClean="0"/>
              <a:t>2025-05-01</a:t>
            </a:fld>
            <a:endParaRPr lang="sv-SE"/>
          </a:p>
        </p:txBody>
      </p:sp>
      <p:sp>
        <p:nvSpPr>
          <p:cNvPr id="6" name="Footer Placeholder 5">
            <a:extLst>
              <a:ext uri="{FF2B5EF4-FFF2-40B4-BE49-F238E27FC236}">
                <a16:creationId xmlns:a16="http://schemas.microsoft.com/office/drawing/2014/main" id="{9615E5F6-E65A-209D-D082-5F6A6DDC7D1F}"/>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ECB9D27E-A2BE-164C-EED9-3631C6C171EC}"/>
              </a:ext>
            </a:extLst>
          </p:cNvPr>
          <p:cNvSpPr>
            <a:spLocks noGrp="1"/>
          </p:cNvSpPr>
          <p:nvPr>
            <p:ph type="sldNum" sz="quarter" idx="12"/>
          </p:nvPr>
        </p:nvSpPr>
        <p:spPr/>
        <p:txBody>
          <a:bodyPr/>
          <a:lstStyle/>
          <a:p>
            <a:fld id="{BF53CE38-09DB-4190-A41D-53D96EA87B4B}" type="slidenum">
              <a:rPr lang="sv-SE" smtClean="0"/>
              <a:t>‹#›</a:t>
            </a:fld>
            <a:endParaRPr lang="sv-SE"/>
          </a:p>
        </p:txBody>
      </p:sp>
    </p:spTree>
    <p:extLst>
      <p:ext uri="{BB962C8B-B14F-4D97-AF65-F5344CB8AC3E}">
        <p14:creationId xmlns:p14="http://schemas.microsoft.com/office/powerpoint/2010/main" val="209341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4A055-08E3-C0B8-9FD8-287D34317D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EFA4DAF0-5689-2229-1738-9C8B935BE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8A64F564-7DCC-8811-E2BA-9E34372B4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E8D513-3FBA-64B7-38A9-352681E55AEF}"/>
              </a:ext>
            </a:extLst>
          </p:cNvPr>
          <p:cNvSpPr>
            <a:spLocks noGrp="1"/>
          </p:cNvSpPr>
          <p:nvPr>
            <p:ph type="dt" sz="half" idx="10"/>
          </p:nvPr>
        </p:nvSpPr>
        <p:spPr/>
        <p:txBody>
          <a:bodyPr/>
          <a:lstStyle/>
          <a:p>
            <a:fld id="{FB4CAF9C-1C47-45A8-998F-F7FC80343040}" type="datetimeFigureOut">
              <a:rPr lang="sv-SE" smtClean="0"/>
              <a:t>2025-05-01</a:t>
            </a:fld>
            <a:endParaRPr lang="sv-SE"/>
          </a:p>
        </p:txBody>
      </p:sp>
      <p:sp>
        <p:nvSpPr>
          <p:cNvPr id="6" name="Footer Placeholder 5">
            <a:extLst>
              <a:ext uri="{FF2B5EF4-FFF2-40B4-BE49-F238E27FC236}">
                <a16:creationId xmlns:a16="http://schemas.microsoft.com/office/drawing/2014/main" id="{CC5D9392-670B-CDA7-21F4-1C88184CA468}"/>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A36B86B7-A977-9E45-5985-393E49765465}"/>
              </a:ext>
            </a:extLst>
          </p:cNvPr>
          <p:cNvSpPr>
            <a:spLocks noGrp="1"/>
          </p:cNvSpPr>
          <p:nvPr>
            <p:ph type="sldNum" sz="quarter" idx="12"/>
          </p:nvPr>
        </p:nvSpPr>
        <p:spPr/>
        <p:txBody>
          <a:bodyPr/>
          <a:lstStyle/>
          <a:p>
            <a:fld id="{BF53CE38-09DB-4190-A41D-53D96EA87B4B}" type="slidenum">
              <a:rPr lang="sv-SE" smtClean="0"/>
              <a:t>‹#›</a:t>
            </a:fld>
            <a:endParaRPr lang="sv-SE"/>
          </a:p>
        </p:txBody>
      </p:sp>
    </p:spTree>
    <p:extLst>
      <p:ext uri="{BB962C8B-B14F-4D97-AF65-F5344CB8AC3E}">
        <p14:creationId xmlns:p14="http://schemas.microsoft.com/office/powerpoint/2010/main" val="2572974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FB86AD-DBB3-EDED-10CD-BAA1046A7C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DDEBDF93-497F-9AA3-A642-4B250D914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9E1A6885-A405-BE7E-DFF7-5F76D1F034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B4CAF9C-1C47-45A8-998F-F7FC80343040}" type="datetimeFigureOut">
              <a:rPr lang="sv-SE" smtClean="0"/>
              <a:t>2025-05-01</a:t>
            </a:fld>
            <a:endParaRPr lang="sv-SE"/>
          </a:p>
        </p:txBody>
      </p:sp>
      <p:sp>
        <p:nvSpPr>
          <p:cNvPr id="5" name="Footer Placeholder 4">
            <a:extLst>
              <a:ext uri="{FF2B5EF4-FFF2-40B4-BE49-F238E27FC236}">
                <a16:creationId xmlns:a16="http://schemas.microsoft.com/office/drawing/2014/main" id="{63CBE9C3-CBCA-30B3-7A17-7479A7490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sv-SE"/>
          </a:p>
        </p:txBody>
      </p:sp>
      <p:sp>
        <p:nvSpPr>
          <p:cNvPr id="6" name="Slide Number Placeholder 5">
            <a:extLst>
              <a:ext uri="{FF2B5EF4-FFF2-40B4-BE49-F238E27FC236}">
                <a16:creationId xmlns:a16="http://schemas.microsoft.com/office/drawing/2014/main" id="{DBEE6624-E289-2C48-FECB-B8ACC1852F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F53CE38-09DB-4190-A41D-53D96EA87B4B}" type="slidenum">
              <a:rPr lang="sv-SE" smtClean="0"/>
              <a:t>‹#›</a:t>
            </a:fld>
            <a:endParaRPr lang="sv-SE"/>
          </a:p>
        </p:txBody>
      </p:sp>
    </p:spTree>
    <p:extLst>
      <p:ext uri="{BB962C8B-B14F-4D97-AF65-F5344CB8AC3E}">
        <p14:creationId xmlns:p14="http://schemas.microsoft.com/office/powerpoint/2010/main" val="192514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nvie.com/posts/a-successful-git-branching-mode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hyperlink" Target="https://www.w3schools.io/file/markdown-introduc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epplussoftware/epplu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scm.com/book/en/v2/Getting-Started-Installing-Gi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scm.com/docs/git-branch" TargetMode="External"/><Relationship Id="rId7" Type="http://schemas.openxmlformats.org/officeDocument/2006/relationships/hyperlink" Target="https://git-scm.com/docs/git-commit" TargetMode="External"/><Relationship Id="rId2" Type="http://schemas.openxmlformats.org/officeDocument/2006/relationships/hyperlink" Target="https://git-scm.com/docs/git-clone" TargetMode="External"/><Relationship Id="rId1" Type="http://schemas.openxmlformats.org/officeDocument/2006/relationships/slideLayout" Target="../slideLayouts/slideLayout2.xml"/><Relationship Id="rId6" Type="http://schemas.openxmlformats.org/officeDocument/2006/relationships/hyperlink" Target="https://git-scm.com/docs/git-add" TargetMode="External"/><Relationship Id="rId5" Type="http://schemas.openxmlformats.org/officeDocument/2006/relationships/hyperlink" Target="https://git-scm.com/docs/git-status" TargetMode="External"/><Relationship Id="rId4" Type="http://schemas.openxmlformats.org/officeDocument/2006/relationships/hyperlink" Target="https://git-scm.com/docs/git-checkout"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git-scm.com/docs/git-log" TargetMode="External"/><Relationship Id="rId3" Type="http://schemas.openxmlformats.org/officeDocument/2006/relationships/hyperlink" Target="https://git-scm.com/docs/git-mergetool" TargetMode="External"/><Relationship Id="rId7" Type="http://schemas.openxmlformats.org/officeDocument/2006/relationships/hyperlink" Target="https://git-scm.com/docs/git-stash" TargetMode="External"/><Relationship Id="rId2" Type="http://schemas.openxmlformats.org/officeDocument/2006/relationships/hyperlink" Target="https://git-scm.com/docs/git-merge" TargetMode="External"/><Relationship Id="rId1" Type="http://schemas.openxmlformats.org/officeDocument/2006/relationships/slideLayout" Target="../slideLayouts/slideLayout2.xml"/><Relationship Id="rId6" Type="http://schemas.openxmlformats.org/officeDocument/2006/relationships/hyperlink" Target="https://git-scm.com/docs/git-push" TargetMode="External"/><Relationship Id="rId5" Type="http://schemas.openxmlformats.org/officeDocument/2006/relationships/hyperlink" Target="https://git-scm.com/docs/git-pull" TargetMode="External"/><Relationship Id="rId4" Type="http://schemas.openxmlformats.org/officeDocument/2006/relationships/hyperlink" Target="https://git-scm.com/docs/git-fet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A67ED-B45F-6386-DF36-298294CE349E}"/>
              </a:ext>
            </a:extLst>
          </p:cNvPr>
          <p:cNvSpPr>
            <a:spLocks noGrp="1"/>
          </p:cNvSpPr>
          <p:nvPr>
            <p:ph type="ctrTitle"/>
          </p:nvPr>
        </p:nvSpPr>
        <p:spPr>
          <a:xfrm>
            <a:off x="838199" y="4428000"/>
            <a:ext cx="6143626" cy="1400400"/>
          </a:xfrm>
        </p:spPr>
        <p:txBody>
          <a:bodyPr wrap="square" anchor="b">
            <a:normAutofit/>
          </a:bodyPr>
          <a:lstStyle/>
          <a:p>
            <a:pPr algn="l"/>
            <a:r>
              <a:rPr lang="sv-SE" sz="5600">
                <a:solidFill>
                  <a:schemeClr val="bg1"/>
                </a:solidFill>
              </a:rPr>
              <a:t>Git och Github</a:t>
            </a:r>
          </a:p>
        </p:txBody>
      </p:sp>
      <p:sp>
        <p:nvSpPr>
          <p:cNvPr id="3" name="Subtitle 2">
            <a:extLst>
              <a:ext uri="{FF2B5EF4-FFF2-40B4-BE49-F238E27FC236}">
                <a16:creationId xmlns:a16="http://schemas.microsoft.com/office/drawing/2014/main" id="{BDFEB0B9-FC04-CC22-4D8F-C24D6C46F7B1}"/>
              </a:ext>
            </a:extLst>
          </p:cNvPr>
          <p:cNvSpPr>
            <a:spLocks noGrp="1"/>
          </p:cNvSpPr>
          <p:nvPr>
            <p:ph type="subTitle" idx="1"/>
          </p:nvPr>
        </p:nvSpPr>
        <p:spPr>
          <a:xfrm>
            <a:off x="7859713" y="4716472"/>
            <a:ext cx="3494088" cy="1017896"/>
          </a:xfrm>
        </p:spPr>
        <p:txBody>
          <a:bodyPr anchor="b">
            <a:normAutofit/>
          </a:bodyPr>
          <a:lstStyle/>
          <a:p>
            <a:pPr algn="l"/>
            <a:r>
              <a:rPr lang="sv-SE" sz="1500">
                <a:solidFill>
                  <a:schemeClr val="bg1"/>
                </a:solidFill>
              </a:rPr>
              <a:t>Örebro universitet</a:t>
            </a:r>
          </a:p>
          <a:p>
            <a:pPr algn="l"/>
            <a:r>
              <a:rPr lang="sv-SE" sz="1500">
                <a:solidFill>
                  <a:schemeClr val="bg1"/>
                </a:solidFill>
              </a:rPr>
              <a:t>5 maj 2025</a:t>
            </a:r>
          </a:p>
          <a:p>
            <a:pPr algn="l"/>
            <a:r>
              <a:rPr lang="sv-SE" sz="1500">
                <a:solidFill>
                  <a:schemeClr val="bg1"/>
                </a:solidFill>
              </a:rPr>
              <a:t>Mats Alm, EPPlus Software</a:t>
            </a:r>
          </a:p>
        </p:txBody>
      </p:sp>
      <p:pic>
        <p:nvPicPr>
          <p:cNvPr id="1028" name="Picture 4" descr="Image result for git logo">
            <a:extLst>
              <a:ext uri="{FF2B5EF4-FFF2-40B4-BE49-F238E27FC236}">
                <a16:creationId xmlns:a16="http://schemas.microsoft.com/office/drawing/2014/main" id="{66A37E53-FCE3-D6E2-7714-99E2FD6C4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08" r="-1" b="-1"/>
          <a:stretch/>
        </p:blipFill>
        <p:spPr bwMode="auto">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Image result for git logo">
            <a:extLst>
              <a:ext uri="{FF2B5EF4-FFF2-40B4-BE49-F238E27FC236}">
                <a16:creationId xmlns:a16="http://schemas.microsoft.com/office/drawing/2014/main" id="{3E1D64E9-7E10-5D40-B55B-21D08D9B0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957" r="-1" b="-1"/>
          <a:stretch/>
        </p:blipFill>
        <p:spPr bwMode="auto">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a:noFill/>
          <a:extLst>
            <a:ext uri="{909E8E84-426E-40DD-AFC4-6F175D3DCCD1}">
              <a14:hiddenFill xmlns:a14="http://schemas.microsoft.com/office/drawing/2010/main">
                <a:solidFill>
                  <a:srgbClr val="FFFFFF"/>
                </a:solidFill>
              </a14:hiddenFill>
            </a:ext>
          </a:extLst>
        </p:spPr>
      </p:pic>
      <p:grpSp>
        <p:nvGrpSpPr>
          <p:cNvPr id="1039" name="Group 1038">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036" name="Freeform: Shape 103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45073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07AF-D4BA-6761-2654-D9CAE763A011}"/>
              </a:ext>
            </a:extLst>
          </p:cNvPr>
          <p:cNvSpPr>
            <a:spLocks noGrp="1"/>
          </p:cNvSpPr>
          <p:nvPr>
            <p:ph type="title"/>
          </p:nvPr>
        </p:nvSpPr>
        <p:spPr/>
        <p:txBody>
          <a:bodyPr/>
          <a:lstStyle/>
          <a:p>
            <a:r>
              <a:rPr lang="sv-SE" dirty="0"/>
              <a:t>Ställ in </a:t>
            </a:r>
            <a:r>
              <a:rPr lang="sv-SE" dirty="0" err="1"/>
              <a:t>mergetool</a:t>
            </a:r>
            <a:endParaRPr lang="sv-SE" dirty="0"/>
          </a:p>
        </p:txBody>
      </p:sp>
      <p:sp>
        <p:nvSpPr>
          <p:cNvPr id="3" name="Content Placeholder 2">
            <a:extLst>
              <a:ext uri="{FF2B5EF4-FFF2-40B4-BE49-F238E27FC236}">
                <a16:creationId xmlns:a16="http://schemas.microsoft.com/office/drawing/2014/main" id="{81F7DBF4-A277-0D55-E2FF-D0E5C91B9B47}"/>
              </a:ext>
            </a:extLst>
          </p:cNvPr>
          <p:cNvSpPr>
            <a:spLocks noGrp="1"/>
          </p:cNvSpPr>
          <p:nvPr>
            <p:ph idx="1"/>
          </p:nvPr>
        </p:nvSpPr>
        <p:spPr/>
        <p:txBody>
          <a:bodyPr>
            <a:normAutofit fontScale="92500" lnSpcReduction="10000"/>
          </a:bodyPr>
          <a:lstStyle/>
          <a:p>
            <a:r>
              <a:rPr lang="sv-SE" dirty="0"/>
              <a:t>När man arbetar med Git tillsammans med andra kommer man förr eller senare att få en </a:t>
            </a:r>
            <a:r>
              <a:rPr lang="sv-SE" dirty="0" err="1"/>
              <a:t>merge</a:t>
            </a:r>
            <a:r>
              <a:rPr lang="sv-SE" dirty="0"/>
              <a:t>-konflikt. </a:t>
            </a:r>
          </a:p>
          <a:p>
            <a:r>
              <a:rPr lang="sv-SE" dirty="0" err="1"/>
              <a:t>Mergekonflikter</a:t>
            </a:r>
            <a:r>
              <a:rPr lang="sv-SE" dirty="0"/>
              <a:t> uppstår när Git inte kan </a:t>
            </a:r>
            <a:r>
              <a:rPr lang="sv-SE" dirty="0" err="1"/>
              <a:t>merga</a:t>
            </a:r>
            <a:r>
              <a:rPr lang="sv-SE" dirty="0"/>
              <a:t> två </a:t>
            </a:r>
            <a:r>
              <a:rPr lang="sv-SE" dirty="0" err="1"/>
              <a:t>brancher</a:t>
            </a:r>
            <a:r>
              <a:rPr lang="sv-SE" dirty="0"/>
              <a:t> med kommandot </a:t>
            </a:r>
            <a:r>
              <a:rPr lang="sv-SE" i="1" dirty="0" err="1"/>
              <a:t>git</a:t>
            </a:r>
            <a:r>
              <a:rPr lang="sv-SE" i="1" dirty="0"/>
              <a:t> </a:t>
            </a:r>
            <a:r>
              <a:rPr lang="sv-SE" i="1" dirty="0" err="1"/>
              <a:t>merge</a:t>
            </a:r>
            <a:r>
              <a:rPr lang="sv-SE" dirty="0"/>
              <a:t>.</a:t>
            </a:r>
          </a:p>
          <a:p>
            <a:r>
              <a:rPr lang="sv-SE" dirty="0"/>
              <a:t>För att lösa </a:t>
            </a:r>
            <a:r>
              <a:rPr lang="sv-SE" dirty="0" err="1"/>
              <a:t>merge</a:t>
            </a:r>
            <a:r>
              <a:rPr lang="sv-SE" dirty="0"/>
              <a:t>-konflikter använder man kommandot </a:t>
            </a:r>
            <a:r>
              <a:rPr lang="sv-SE" i="1" dirty="0" err="1"/>
              <a:t>git</a:t>
            </a:r>
            <a:r>
              <a:rPr lang="sv-SE" i="1" dirty="0"/>
              <a:t> </a:t>
            </a:r>
            <a:r>
              <a:rPr lang="sv-SE" i="1" dirty="0" err="1"/>
              <a:t>mergetool</a:t>
            </a:r>
            <a:r>
              <a:rPr lang="sv-SE" dirty="0"/>
              <a:t>. Detta kommando öppnar då ett program där du kan lösa </a:t>
            </a:r>
            <a:r>
              <a:rPr lang="sv-SE" dirty="0" err="1"/>
              <a:t>merge</a:t>
            </a:r>
            <a:r>
              <a:rPr lang="sv-SE" dirty="0"/>
              <a:t>-konflikten. Du väljer själv vilket </a:t>
            </a:r>
            <a:r>
              <a:rPr lang="sv-SE" dirty="0" err="1"/>
              <a:t>mergetool</a:t>
            </a:r>
            <a:r>
              <a:rPr lang="sv-SE" dirty="0"/>
              <a:t> program du vill använda.</a:t>
            </a:r>
          </a:p>
          <a:p>
            <a:r>
              <a:rPr lang="sv-SE" dirty="0"/>
              <a:t>Vanliga </a:t>
            </a:r>
            <a:r>
              <a:rPr lang="sv-SE" dirty="0" err="1"/>
              <a:t>mergetools</a:t>
            </a:r>
            <a:r>
              <a:rPr lang="sv-SE" dirty="0"/>
              <a:t> är kdiff3, Visual Studio </a:t>
            </a:r>
            <a:r>
              <a:rPr lang="sv-SE" dirty="0" err="1"/>
              <a:t>Code</a:t>
            </a:r>
            <a:r>
              <a:rPr lang="sv-SE" dirty="0"/>
              <a:t>, </a:t>
            </a:r>
            <a:r>
              <a:rPr lang="sv-SE" dirty="0" err="1"/>
              <a:t>TortoiseMerge</a:t>
            </a:r>
            <a:r>
              <a:rPr lang="sv-SE" dirty="0"/>
              <a:t>. Alla dessa är gratis att ladda ner och använda.</a:t>
            </a:r>
          </a:p>
          <a:p>
            <a:r>
              <a:rPr lang="sv-SE" dirty="0"/>
              <a:t>Man konfigurerar </a:t>
            </a:r>
            <a:r>
              <a:rPr lang="sv-SE" dirty="0" err="1"/>
              <a:t>mergetool</a:t>
            </a:r>
            <a:r>
              <a:rPr lang="sv-SE" dirty="0"/>
              <a:t> med kommandot </a:t>
            </a:r>
            <a:r>
              <a:rPr lang="sv-SE" i="1" dirty="0" err="1"/>
              <a:t>git</a:t>
            </a:r>
            <a:r>
              <a:rPr lang="sv-SE" i="1" dirty="0"/>
              <a:t> </a:t>
            </a:r>
            <a:r>
              <a:rPr lang="sv-SE" i="1" dirty="0" err="1"/>
              <a:t>config</a:t>
            </a:r>
            <a:r>
              <a:rPr lang="sv-SE" dirty="0"/>
              <a:t>. Fråga din favorit-AI hur man gör.</a:t>
            </a:r>
          </a:p>
        </p:txBody>
      </p:sp>
    </p:spTree>
    <p:extLst>
      <p:ext uri="{BB962C8B-B14F-4D97-AF65-F5344CB8AC3E}">
        <p14:creationId xmlns:p14="http://schemas.microsoft.com/office/powerpoint/2010/main" val="210228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1AAE-05F5-D9E3-F152-C8A1F6E711BA}"/>
              </a:ext>
            </a:extLst>
          </p:cNvPr>
          <p:cNvSpPr>
            <a:spLocks noGrp="1"/>
          </p:cNvSpPr>
          <p:nvPr>
            <p:ph type="title"/>
          </p:nvPr>
        </p:nvSpPr>
        <p:spPr/>
        <p:txBody>
          <a:bodyPr/>
          <a:lstStyle/>
          <a:p>
            <a:r>
              <a:rPr lang="sv-SE" dirty="0"/>
              <a:t>”Fjärrserver”, Centralt </a:t>
            </a:r>
            <a:r>
              <a:rPr lang="sv-SE" dirty="0" err="1"/>
              <a:t>git</a:t>
            </a:r>
            <a:r>
              <a:rPr lang="sv-SE" dirty="0"/>
              <a:t>, etc.</a:t>
            </a:r>
          </a:p>
        </p:txBody>
      </p:sp>
      <p:sp>
        <p:nvSpPr>
          <p:cNvPr id="3" name="Content Placeholder 2">
            <a:extLst>
              <a:ext uri="{FF2B5EF4-FFF2-40B4-BE49-F238E27FC236}">
                <a16:creationId xmlns:a16="http://schemas.microsoft.com/office/drawing/2014/main" id="{5FEF5CD2-2D72-4DE8-D5B8-018223A519EE}"/>
              </a:ext>
            </a:extLst>
          </p:cNvPr>
          <p:cNvSpPr>
            <a:spLocks noGrp="1"/>
          </p:cNvSpPr>
          <p:nvPr>
            <p:ph idx="1"/>
          </p:nvPr>
        </p:nvSpPr>
        <p:spPr/>
        <p:txBody>
          <a:bodyPr/>
          <a:lstStyle/>
          <a:p>
            <a:r>
              <a:rPr lang="sv-SE" dirty="0"/>
              <a:t>Ger ett team som arbetar tillsammans ett gemensamt </a:t>
            </a:r>
            <a:r>
              <a:rPr lang="sv-SE" dirty="0" err="1"/>
              <a:t>repository</a:t>
            </a:r>
            <a:r>
              <a:rPr lang="sv-SE" dirty="0"/>
              <a:t>.</a:t>
            </a:r>
          </a:p>
          <a:p>
            <a:r>
              <a:rPr lang="sv-SE" dirty="0"/>
              <a:t>Det är till detta centrala </a:t>
            </a:r>
            <a:r>
              <a:rPr lang="sv-SE" dirty="0" err="1"/>
              <a:t>repository</a:t>
            </a:r>
            <a:r>
              <a:rPr lang="sv-SE" dirty="0"/>
              <a:t> som teamet pushar upp sina </a:t>
            </a:r>
            <a:r>
              <a:rPr lang="sv-SE" dirty="0" err="1"/>
              <a:t>brancher</a:t>
            </a:r>
            <a:r>
              <a:rPr lang="sv-SE" dirty="0"/>
              <a:t> och </a:t>
            </a:r>
            <a:r>
              <a:rPr lang="sv-SE" dirty="0" err="1"/>
              <a:t>mergar</a:t>
            </a:r>
            <a:r>
              <a:rPr lang="sv-SE" dirty="0"/>
              <a:t> in i </a:t>
            </a:r>
            <a:r>
              <a:rPr lang="sv-SE" dirty="0" err="1"/>
              <a:t>huvudbranchen</a:t>
            </a:r>
            <a:r>
              <a:rPr lang="sv-SE" dirty="0"/>
              <a:t>.</a:t>
            </a:r>
          </a:p>
          <a:p>
            <a:r>
              <a:rPr lang="sv-SE" dirty="0"/>
              <a:t>Vi kommer i dessa exempel att använda </a:t>
            </a:r>
            <a:r>
              <a:rPr lang="sv-SE" dirty="0" err="1"/>
              <a:t>GitHub</a:t>
            </a:r>
            <a:r>
              <a:rPr lang="sv-SE" dirty="0"/>
              <a:t>.  Det finns dock många andra plattformar som kan användas, t ex </a:t>
            </a:r>
            <a:r>
              <a:rPr lang="sv-SE" dirty="0" err="1"/>
              <a:t>Azure</a:t>
            </a:r>
            <a:r>
              <a:rPr lang="sv-SE" dirty="0"/>
              <a:t> </a:t>
            </a:r>
            <a:r>
              <a:rPr lang="sv-SE" dirty="0" err="1"/>
              <a:t>Devops</a:t>
            </a:r>
            <a:r>
              <a:rPr lang="sv-SE" dirty="0"/>
              <a:t>, </a:t>
            </a:r>
            <a:r>
              <a:rPr lang="sv-SE" dirty="0" err="1"/>
              <a:t>GitLab</a:t>
            </a:r>
            <a:r>
              <a:rPr lang="sv-SE" dirty="0"/>
              <a:t>, </a:t>
            </a:r>
            <a:r>
              <a:rPr lang="sv-SE" dirty="0" err="1"/>
              <a:t>BitBucket</a:t>
            </a:r>
            <a:r>
              <a:rPr lang="sv-SE" dirty="0"/>
              <a:t> och </a:t>
            </a:r>
            <a:r>
              <a:rPr lang="sv-SE" dirty="0" err="1"/>
              <a:t>SourceForge</a:t>
            </a:r>
            <a:r>
              <a:rPr lang="sv-SE" dirty="0"/>
              <a:t>.</a:t>
            </a:r>
          </a:p>
        </p:txBody>
      </p:sp>
    </p:spTree>
    <p:extLst>
      <p:ext uri="{BB962C8B-B14F-4D97-AF65-F5344CB8AC3E}">
        <p14:creationId xmlns:p14="http://schemas.microsoft.com/office/powerpoint/2010/main" val="75836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1F5F6-EE0D-2BED-88CD-0C6AD183D49E}"/>
              </a:ext>
            </a:extLst>
          </p:cNvPr>
          <p:cNvSpPr>
            <a:spLocks noGrp="1"/>
          </p:cNvSpPr>
          <p:nvPr>
            <p:ph type="title"/>
          </p:nvPr>
        </p:nvSpPr>
        <p:spPr/>
        <p:txBody>
          <a:bodyPr/>
          <a:lstStyle/>
          <a:p>
            <a:r>
              <a:rPr lang="sv-SE" dirty="0" err="1"/>
              <a:t>Origin</a:t>
            </a:r>
            <a:r>
              <a:rPr lang="sv-SE" dirty="0"/>
              <a:t>/Git </a:t>
            </a:r>
            <a:r>
              <a:rPr lang="sv-SE" dirty="0" err="1"/>
              <a:t>remote</a:t>
            </a:r>
            <a:endParaRPr lang="sv-SE" dirty="0"/>
          </a:p>
        </p:txBody>
      </p:sp>
      <p:pic>
        <p:nvPicPr>
          <p:cNvPr id="2050" name="Picture 2">
            <a:extLst>
              <a:ext uri="{FF2B5EF4-FFF2-40B4-BE49-F238E27FC236}">
                <a16:creationId xmlns:a16="http://schemas.microsoft.com/office/drawing/2014/main" id="{2AE36E36-E37F-AD35-AAE2-64FC8093D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455" y="2115503"/>
            <a:ext cx="4514850" cy="3114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30C86F-70CF-6937-BEE4-08415092C7B5}"/>
              </a:ext>
            </a:extLst>
          </p:cNvPr>
          <p:cNvSpPr txBox="1"/>
          <p:nvPr/>
        </p:nvSpPr>
        <p:spPr>
          <a:xfrm>
            <a:off x="7396480" y="1320800"/>
            <a:ext cx="3576320" cy="3416320"/>
          </a:xfrm>
          <a:prstGeom prst="rect">
            <a:avLst/>
          </a:prstGeom>
          <a:noFill/>
        </p:spPr>
        <p:txBody>
          <a:bodyPr wrap="square" rtlCol="0">
            <a:spAutoFit/>
          </a:bodyPr>
          <a:lstStyle/>
          <a:p>
            <a:r>
              <a:rPr lang="sv-SE" b="0" i="0" dirty="0">
                <a:solidFill>
                  <a:srgbClr val="242424"/>
                </a:solidFill>
                <a:effectLst/>
                <a:latin typeface="Segoe UI" panose="020B0502040204020203" pitchFamily="34" charset="0"/>
              </a:rPr>
              <a:t>Varje utvecklare gör </a:t>
            </a:r>
            <a:r>
              <a:rPr lang="sv-SE" b="0" i="0" dirty="0" err="1">
                <a:solidFill>
                  <a:srgbClr val="242424"/>
                </a:solidFill>
                <a:effectLst/>
                <a:latin typeface="Segoe UI" panose="020B0502040204020203" pitchFamily="34" charset="0"/>
              </a:rPr>
              <a:t>pull</a:t>
            </a:r>
            <a:r>
              <a:rPr lang="sv-SE" b="0" i="0" dirty="0">
                <a:solidFill>
                  <a:srgbClr val="242424"/>
                </a:solidFill>
                <a:effectLst/>
                <a:latin typeface="Segoe UI" panose="020B0502040204020203" pitchFamily="34" charset="0"/>
              </a:rPr>
              <a:t> och push till </a:t>
            </a:r>
            <a:r>
              <a:rPr lang="sv-SE" b="0" i="0" dirty="0" err="1">
                <a:solidFill>
                  <a:srgbClr val="242424"/>
                </a:solidFill>
                <a:effectLst/>
                <a:latin typeface="Segoe UI" panose="020B0502040204020203" pitchFamily="34" charset="0"/>
              </a:rPr>
              <a:t>origin</a:t>
            </a:r>
            <a:r>
              <a:rPr lang="sv-SE" b="0" i="0" dirty="0">
                <a:solidFill>
                  <a:srgbClr val="242424"/>
                </a:solidFill>
                <a:effectLst/>
                <a:latin typeface="Segoe UI" panose="020B0502040204020203" pitchFamily="34" charset="0"/>
              </a:rPr>
              <a:t>. Men förutom de centraliserade push-pull-relationerna kan varje utvecklare också hämta ändringar från andra kollegor för att bilda </a:t>
            </a:r>
            <a:r>
              <a:rPr lang="sv-SE" b="0" i="0" dirty="0" err="1">
                <a:solidFill>
                  <a:srgbClr val="242424"/>
                </a:solidFill>
                <a:effectLst/>
                <a:latin typeface="Segoe UI" panose="020B0502040204020203" pitchFamily="34" charset="0"/>
              </a:rPr>
              <a:t>subteam</a:t>
            </a:r>
            <a:r>
              <a:rPr lang="sv-SE" b="0" i="0" dirty="0">
                <a:solidFill>
                  <a:srgbClr val="242424"/>
                </a:solidFill>
                <a:effectLst/>
                <a:latin typeface="Segoe UI" panose="020B0502040204020203" pitchFamily="34" charset="0"/>
              </a:rPr>
              <a:t>.</a:t>
            </a:r>
          </a:p>
          <a:p>
            <a:endParaRPr lang="sv-SE" dirty="0">
              <a:solidFill>
                <a:srgbClr val="242424"/>
              </a:solidFill>
              <a:latin typeface="Segoe UI" panose="020B0502040204020203" pitchFamily="34" charset="0"/>
            </a:endParaRPr>
          </a:p>
          <a:p>
            <a:r>
              <a:rPr lang="sv-SE" b="0" i="0" dirty="0">
                <a:solidFill>
                  <a:srgbClr val="242424"/>
                </a:solidFill>
                <a:effectLst/>
                <a:latin typeface="Segoe UI" panose="020B0502040204020203" pitchFamily="34" charset="0"/>
              </a:rPr>
              <a:t>Tekniskt sett betyder detta inget annat än att Alice har definierat en Git-</a:t>
            </a:r>
            <a:r>
              <a:rPr lang="sv-SE" b="0" i="0" dirty="0" err="1">
                <a:solidFill>
                  <a:srgbClr val="242424"/>
                </a:solidFill>
                <a:effectLst/>
                <a:latin typeface="Segoe UI" panose="020B0502040204020203" pitchFamily="34" charset="0"/>
              </a:rPr>
              <a:t>remote</a:t>
            </a:r>
            <a:r>
              <a:rPr lang="sv-SE" b="0" i="0" dirty="0">
                <a:solidFill>
                  <a:srgbClr val="242424"/>
                </a:solidFill>
                <a:effectLst/>
                <a:latin typeface="Segoe UI" panose="020B0502040204020203" pitchFamily="34" charset="0"/>
              </a:rPr>
              <a:t>, namngiven bob, som pekar på Bobs </a:t>
            </a:r>
            <a:r>
              <a:rPr lang="sv-SE" b="0" i="0" dirty="0" err="1">
                <a:solidFill>
                  <a:srgbClr val="242424"/>
                </a:solidFill>
                <a:effectLst/>
                <a:latin typeface="Segoe UI" panose="020B0502040204020203" pitchFamily="34" charset="0"/>
              </a:rPr>
              <a:t>repository</a:t>
            </a:r>
            <a:r>
              <a:rPr lang="sv-SE" b="0" i="0" dirty="0">
                <a:solidFill>
                  <a:srgbClr val="242424"/>
                </a:solidFill>
                <a:effectLst/>
                <a:latin typeface="Segoe UI" panose="020B0502040204020203" pitchFamily="34" charset="0"/>
              </a:rPr>
              <a:t>, och vice versa.</a:t>
            </a:r>
            <a:endParaRPr lang="sv-SE" dirty="0"/>
          </a:p>
        </p:txBody>
      </p:sp>
    </p:spTree>
    <p:extLst>
      <p:ext uri="{BB962C8B-B14F-4D97-AF65-F5344CB8AC3E}">
        <p14:creationId xmlns:p14="http://schemas.microsoft.com/office/powerpoint/2010/main" val="4046334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mage result for git logo">
            <a:extLst>
              <a:ext uri="{FF2B5EF4-FFF2-40B4-BE49-F238E27FC236}">
                <a16:creationId xmlns:a16="http://schemas.microsoft.com/office/drawing/2014/main" id="{AB9BD526-65A6-A57A-96F5-A39387101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08" r="-1" b="-1"/>
          <a:stretch/>
        </p:blipFill>
        <p:spPr bwMode="auto">
          <a:xfrm>
            <a:off x="1822966" y="643467"/>
            <a:ext cx="854606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04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FFE0-5541-95FA-9FA3-321CBD385F25}"/>
              </a:ext>
            </a:extLst>
          </p:cNvPr>
          <p:cNvSpPr>
            <a:spLocks noGrp="1"/>
          </p:cNvSpPr>
          <p:nvPr>
            <p:ph type="title"/>
          </p:nvPr>
        </p:nvSpPr>
        <p:spPr/>
        <p:txBody>
          <a:bodyPr>
            <a:normAutofit/>
          </a:bodyPr>
          <a:lstStyle/>
          <a:p>
            <a:r>
              <a:rPr lang="sv-SE" dirty="0" err="1"/>
              <a:t>GitHub</a:t>
            </a:r>
            <a:br>
              <a:rPr lang="sv-SE" dirty="0"/>
            </a:br>
            <a:r>
              <a:rPr lang="sv-SE" sz="2400" dirty="0">
                <a:hlinkClick r:id="rId2"/>
              </a:rPr>
              <a:t>https://github.com</a:t>
            </a:r>
            <a:r>
              <a:rPr lang="sv-SE" sz="2400" dirty="0"/>
              <a:t> </a:t>
            </a:r>
          </a:p>
        </p:txBody>
      </p:sp>
      <p:sp>
        <p:nvSpPr>
          <p:cNvPr id="3" name="Content Placeholder 2">
            <a:extLst>
              <a:ext uri="{FF2B5EF4-FFF2-40B4-BE49-F238E27FC236}">
                <a16:creationId xmlns:a16="http://schemas.microsoft.com/office/drawing/2014/main" id="{9ADF7B94-773A-9E18-95A4-65C7A28E77BF}"/>
              </a:ext>
            </a:extLst>
          </p:cNvPr>
          <p:cNvSpPr>
            <a:spLocks noGrp="1"/>
          </p:cNvSpPr>
          <p:nvPr>
            <p:ph idx="1"/>
          </p:nvPr>
        </p:nvSpPr>
        <p:spPr/>
        <p:txBody>
          <a:bodyPr/>
          <a:lstStyle/>
          <a:p>
            <a:r>
              <a:rPr lang="sv-SE" b="0" i="0" dirty="0" err="1">
                <a:solidFill>
                  <a:srgbClr val="242424"/>
                </a:solidFill>
                <a:effectLst/>
                <a:latin typeface="Segoe UI" panose="020B0502040204020203" pitchFamily="34" charset="0"/>
              </a:rPr>
              <a:t>GitHub</a:t>
            </a:r>
            <a:r>
              <a:rPr lang="sv-SE" b="0" i="0" dirty="0">
                <a:solidFill>
                  <a:srgbClr val="242424"/>
                </a:solidFill>
                <a:effectLst/>
                <a:latin typeface="Segoe UI" panose="020B0502040204020203" pitchFamily="34" charset="0"/>
              </a:rPr>
              <a:t> är en webbaserad plattform för versionskontroll och samarbete med Git.</a:t>
            </a:r>
          </a:p>
          <a:p>
            <a:r>
              <a:rPr lang="sv-SE" b="0" i="0" dirty="0">
                <a:solidFill>
                  <a:srgbClr val="242424"/>
                </a:solidFill>
                <a:effectLst/>
                <a:latin typeface="Segoe UI" panose="020B0502040204020203" pitchFamily="34" charset="0"/>
              </a:rPr>
              <a:t>Grundat av Tom Preston-Werner, Chris </a:t>
            </a:r>
            <a:r>
              <a:rPr lang="sv-SE" b="0" i="0" dirty="0" err="1">
                <a:solidFill>
                  <a:srgbClr val="242424"/>
                </a:solidFill>
                <a:effectLst/>
                <a:latin typeface="Segoe UI" panose="020B0502040204020203" pitchFamily="34" charset="0"/>
              </a:rPr>
              <a:t>Wanstrath</a:t>
            </a:r>
            <a:r>
              <a:rPr lang="sv-SE" b="0" i="0" dirty="0">
                <a:solidFill>
                  <a:srgbClr val="242424"/>
                </a:solidFill>
                <a:effectLst/>
                <a:latin typeface="Segoe UI" panose="020B0502040204020203" pitchFamily="34" charset="0"/>
              </a:rPr>
              <a:t>, PJ </a:t>
            </a:r>
            <a:r>
              <a:rPr lang="sv-SE" b="0" i="0" dirty="0" err="1">
                <a:solidFill>
                  <a:srgbClr val="242424"/>
                </a:solidFill>
                <a:effectLst/>
                <a:latin typeface="Segoe UI" panose="020B0502040204020203" pitchFamily="34" charset="0"/>
              </a:rPr>
              <a:t>Hyett</a:t>
            </a:r>
            <a:r>
              <a:rPr lang="sv-SE" b="0" i="0" dirty="0">
                <a:solidFill>
                  <a:srgbClr val="242424"/>
                </a:solidFill>
                <a:effectLst/>
                <a:latin typeface="Segoe UI" panose="020B0502040204020203" pitchFamily="34" charset="0"/>
              </a:rPr>
              <a:t> och Scott </a:t>
            </a:r>
            <a:r>
              <a:rPr lang="sv-SE" b="0" i="0" dirty="0" err="1">
                <a:solidFill>
                  <a:srgbClr val="242424"/>
                </a:solidFill>
                <a:effectLst/>
                <a:latin typeface="Segoe UI" panose="020B0502040204020203" pitchFamily="34" charset="0"/>
              </a:rPr>
              <a:t>Chacon</a:t>
            </a:r>
            <a:r>
              <a:rPr lang="sv-SE" b="0" i="0" dirty="0">
                <a:solidFill>
                  <a:srgbClr val="242424"/>
                </a:solidFill>
                <a:effectLst/>
                <a:latin typeface="Segoe UI" panose="020B0502040204020203" pitchFamily="34" charset="0"/>
              </a:rPr>
              <a:t> i april 2008</a:t>
            </a:r>
          </a:p>
          <a:p>
            <a:r>
              <a:rPr lang="sv-SE" b="0" i="0" dirty="0">
                <a:solidFill>
                  <a:srgbClr val="242424"/>
                </a:solidFill>
                <a:effectLst/>
                <a:latin typeface="Segoe UI" panose="020B0502040204020203" pitchFamily="34" charset="0"/>
              </a:rPr>
              <a:t>Över 100 miljoner användare och 420 miljoner </a:t>
            </a:r>
            <a:r>
              <a:rPr lang="sv-SE" b="0" i="0" dirty="0" err="1">
                <a:solidFill>
                  <a:srgbClr val="242424"/>
                </a:solidFill>
                <a:effectLst/>
                <a:latin typeface="Segoe UI" panose="020B0502040204020203" pitchFamily="34" charset="0"/>
              </a:rPr>
              <a:t>repositories</a:t>
            </a:r>
            <a:r>
              <a:rPr lang="sv-SE" b="0" i="0" dirty="0">
                <a:solidFill>
                  <a:srgbClr val="242424"/>
                </a:solidFill>
                <a:effectLst/>
                <a:latin typeface="Segoe UI" panose="020B0502040204020203" pitchFamily="34" charset="0"/>
              </a:rPr>
              <a:t> (2023)</a:t>
            </a:r>
            <a:endParaRPr lang="sv-SE" dirty="0">
              <a:solidFill>
                <a:srgbClr val="242424"/>
              </a:solidFill>
              <a:latin typeface="Segoe UI" panose="020B0502040204020203" pitchFamily="34" charset="0"/>
            </a:endParaRPr>
          </a:p>
          <a:p>
            <a:r>
              <a:rPr lang="sv-SE" b="0" i="0" dirty="0">
                <a:solidFill>
                  <a:srgbClr val="242424"/>
                </a:solidFill>
                <a:effectLst/>
                <a:latin typeface="Segoe UI" panose="020B0502040204020203" pitchFamily="34" charset="0"/>
              </a:rPr>
              <a:t>Microsoft köpte </a:t>
            </a:r>
            <a:r>
              <a:rPr lang="sv-SE" b="0" i="0" dirty="0" err="1">
                <a:solidFill>
                  <a:srgbClr val="242424"/>
                </a:solidFill>
                <a:effectLst/>
                <a:latin typeface="Segoe UI" panose="020B0502040204020203" pitchFamily="34" charset="0"/>
              </a:rPr>
              <a:t>GitHub</a:t>
            </a:r>
            <a:r>
              <a:rPr lang="sv-SE" b="0" i="0" dirty="0">
                <a:solidFill>
                  <a:srgbClr val="242424"/>
                </a:solidFill>
                <a:effectLst/>
                <a:latin typeface="Segoe UI" panose="020B0502040204020203" pitchFamily="34" charset="0"/>
              </a:rPr>
              <a:t> för 7,5 miljarder USD i juni 2018</a:t>
            </a:r>
          </a:p>
        </p:txBody>
      </p:sp>
    </p:spTree>
    <p:extLst>
      <p:ext uri="{BB962C8B-B14F-4D97-AF65-F5344CB8AC3E}">
        <p14:creationId xmlns:p14="http://schemas.microsoft.com/office/powerpoint/2010/main" val="248154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4F6B2-0CF8-1E8C-FE93-3B3EF3490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6506A-6B85-A19F-4FE2-B7985DF707CB}"/>
              </a:ext>
            </a:extLst>
          </p:cNvPr>
          <p:cNvSpPr>
            <a:spLocks noGrp="1"/>
          </p:cNvSpPr>
          <p:nvPr>
            <p:ph type="title"/>
          </p:nvPr>
        </p:nvSpPr>
        <p:spPr/>
        <p:txBody>
          <a:bodyPr/>
          <a:lstStyle/>
          <a:p>
            <a:r>
              <a:rPr lang="sv-SE" dirty="0" err="1"/>
              <a:t>GitHub</a:t>
            </a:r>
            <a:r>
              <a:rPr lang="sv-SE" dirty="0"/>
              <a:t> – liten ordlista</a:t>
            </a:r>
          </a:p>
        </p:txBody>
      </p:sp>
      <p:sp>
        <p:nvSpPr>
          <p:cNvPr id="3" name="Content Placeholder 2">
            <a:extLst>
              <a:ext uri="{FF2B5EF4-FFF2-40B4-BE49-F238E27FC236}">
                <a16:creationId xmlns:a16="http://schemas.microsoft.com/office/drawing/2014/main" id="{832FF1AA-0AEE-8C35-BCE0-3CC967F170E7}"/>
              </a:ext>
            </a:extLst>
          </p:cNvPr>
          <p:cNvSpPr>
            <a:spLocks noGrp="1"/>
          </p:cNvSpPr>
          <p:nvPr>
            <p:ph idx="1"/>
          </p:nvPr>
        </p:nvSpPr>
        <p:spPr/>
        <p:txBody>
          <a:bodyPr>
            <a:normAutofit/>
          </a:bodyPr>
          <a:lstStyle/>
          <a:p>
            <a:r>
              <a:rPr lang="sv-SE" b="1" dirty="0" err="1"/>
              <a:t>Repository</a:t>
            </a:r>
            <a:r>
              <a:rPr lang="sv-SE" dirty="0"/>
              <a:t> – representerar ett Git </a:t>
            </a:r>
            <a:r>
              <a:rPr lang="sv-SE" dirty="0" err="1"/>
              <a:t>repository</a:t>
            </a:r>
            <a:r>
              <a:rPr lang="sv-SE" dirty="0"/>
              <a:t>, men innehåller även en </a:t>
            </a:r>
            <a:r>
              <a:rPr lang="sv-SE" dirty="0" err="1"/>
              <a:t>Issuetracker</a:t>
            </a:r>
            <a:r>
              <a:rPr lang="sv-SE" dirty="0"/>
              <a:t>, en </a:t>
            </a:r>
            <a:r>
              <a:rPr lang="sv-SE" dirty="0" err="1"/>
              <a:t>wiki</a:t>
            </a:r>
            <a:r>
              <a:rPr lang="sv-SE" dirty="0"/>
              <a:t> för dokumentation av projektet, m.m. Man kan bjuda in andra </a:t>
            </a:r>
            <a:r>
              <a:rPr lang="sv-SE" dirty="0" err="1"/>
              <a:t>GitHub</a:t>
            </a:r>
            <a:r>
              <a:rPr lang="sv-SE" dirty="0"/>
              <a:t>-användare för att samarbeta i </a:t>
            </a:r>
            <a:r>
              <a:rPr lang="sv-SE" dirty="0" err="1"/>
              <a:t>repositoryt</a:t>
            </a:r>
            <a:r>
              <a:rPr lang="sv-SE" dirty="0"/>
              <a:t>.</a:t>
            </a:r>
          </a:p>
          <a:p>
            <a:r>
              <a:rPr lang="sv-SE" b="1" dirty="0" err="1"/>
              <a:t>Pull</a:t>
            </a:r>
            <a:r>
              <a:rPr lang="sv-SE" b="1" dirty="0"/>
              <a:t> Request </a:t>
            </a:r>
            <a:r>
              <a:rPr lang="sv-SE" dirty="0"/>
              <a:t>– en begäran från en användare att få </a:t>
            </a:r>
            <a:r>
              <a:rPr lang="sv-SE" dirty="0" err="1"/>
              <a:t>merga</a:t>
            </a:r>
            <a:r>
              <a:rPr lang="sv-SE" dirty="0"/>
              <a:t> in en </a:t>
            </a:r>
            <a:r>
              <a:rPr lang="sv-SE" dirty="0" err="1"/>
              <a:t>branch</a:t>
            </a:r>
            <a:r>
              <a:rPr lang="sv-SE" dirty="0"/>
              <a:t> i en annan </a:t>
            </a:r>
            <a:r>
              <a:rPr lang="sv-SE" dirty="0" err="1"/>
              <a:t>branch</a:t>
            </a:r>
            <a:r>
              <a:rPr lang="sv-SE" dirty="0"/>
              <a:t> (vanligen </a:t>
            </a:r>
            <a:r>
              <a:rPr lang="sv-SE" dirty="0" err="1"/>
              <a:t>huvudbranchen</a:t>
            </a:r>
            <a:r>
              <a:rPr lang="sv-SE" dirty="0"/>
              <a:t>). Det är alltid en annan team-medlem som granskar, godkänner och </a:t>
            </a:r>
            <a:r>
              <a:rPr lang="sv-SE" dirty="0" err="1"/>
              <a:t>mergar</a:t>
            </a:r>
            <a:r>
              <a:rPr lang="sv-SE" dirty="0"/>
              <a:t> in. Den granskande teammedlemmen kan be om förtydliganden, komma med tips/förslag till ändringar och lägga kommentarer i koden.</a:t>
            </a:r>
          </a:p>
        </p:txBody>
      </p:sp>
    </p:spTree>
    <p:extLst>
      <p:ext uri="{BB962C8B-B14F-4D97-AF65-F5344CB8AC3E}">
        <p14:creationId xmlns:p14="http://schemas.microsoft.com/office/powerpoint/2010/main" val="32692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E646-6B6E-EA10-BC55-DFEE2AB703FE}"/>
              </a:ext>
            </a:extLst>
          </p:cNvPr>
          <p:cNvSpPr>
            <a:spLocks noGrp="1"/>
          </p:cNvSpPr>
          <p:nvPr>
            <p:ph type="title"/>
          </p:nvPr>
        </p:nvSpPr>
        <p:spPr/>
        <p:txBody>
          <a:bodyPr/>
          <a:lstStyle/>
          <a:p>
            <a:r>
              <a:rPr lang="sv-SE" dirty="0"/>
              <a:t>Koppla ihop Git och </a:t>
            </a:r>
            <a:r>
              <a:rPr lang="sv-SE" dirty="0" err="1"/>
              <a:t>GitHub</a:t>
            </a:r>
            <a:br>
              <a:rPr lang="sv-SE" dirty="0"/>
            </a:br>
            <a:r>
              <a:rPr lang="sv-SE" sz="2400" dirty="0"/>
              <a:t>Be närmsta AI om hjälp…</a:t>
            </a:r>
          </a:p>
        </p:txBody>
      </p:sp>
      <p:pic>
        <p:nvPicPr>
          <p:cNvPr id="5" name="Picture 4">
            <a:extLst>
              <a:ext uri="{FF2B5EF4-FFF2-40B4-BE49-F238E27FC236}">
                <a16:creationId xmlns:a16="http://schemas.microsoft.com/office/drawing/2014/main" id="{B6E1B182-A253-E9F7-CE53-58D563C4A7ED}"/>
              </a:ext>
            </a:extLst>
          </p:cNvPr>
          <p:cNvPicPr>
            <a:picLocks noChangeAspect="1"/>
          </p:cNvPicPr>
          <p:nvPr/>
        </p:nvPicPr>
        <p:blipFill>
          <a:blip r:embed="rId2"/>
          <a:stretch>
            <a:fillRect/>
          </a:stretch>
        </p:blipFill>
        <p:spPr>
          <a:xfrm>
            <a:off x="787286" y="1690688"/>
            <a:ext cx="8487928" cy="4760347"/>
          </a:xfrm>
          <a:prstGeom prst="rect">
            <a:avLst/>
          </a:prstGeom>
        </p:spPr>
      </p:pic>
    </p:spTree>
    <p:extLst>
      <p:ext uri="{BB962C8B-B14F-4D97-AF65-F5344CB8AC3E}">
        <p14:creationId xmlns:p14="http://schemas.microsoft.com/office/powerpoint/2010/main" val="2868897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72" name="Group 71">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73" name="Freeform: Shape 72">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5" name="Group 74">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A302AFE3-4A2F-5656-EF31-A9E2CF87C714}"/>
              </a:ext>
            </a:extLst>
          </p:cNvPr>
          <p:cNvSpPr>
            <a:spLocks noGrp="1"/>
          </p:cNvSpPr>
          <p:nvPr>
            <p:ph type="ctrTitle"/>
          </p:nvPr>
        </p:nvSpPr>
        <p:spPr>
          <a:xfrm>
            <a:off x="838199" y="1120676"/>
            <a:ext cx="7021513" cy="2308324"/>
          </a:xfrm>
        </p:spPr>
        <p:txBody>
          <a:bodyPr>
            <a:normAutofit/>
          </a:bodyPr>
          <a:lstStyle/>
          <a:p>
            <a:pPr algn="l"/>
            <a:r>
              <a:rPr lang="sv-SE" sz="7200">
                <a:solidFill>
                  <a:schemeClr val="bg1"/>
                </a:solidFill>
              </a:rPr>
              <a:t>Hur man arbetar med brancher</a:t>
            </a:r>
          </a:p>
        </p:txBody>
      </p:sp>
      <p:sp>
        <p:nvSpPr>
          <p:cNvPr id="3" name="Subtitle 2">
            <a:extLst>
              <a:ext uri="{FF2B5EF4-FFF2-40B4-BE49-F238E27FC236}">
                <a16:creationId xmlns:a16="http://schemas.microsoft.com/office/drawing/2014/main" id="{1498FF4D-7C32-11D0-7C7D-05A923136286}"/>
              </a:ext>
            </a:extLst>
          </p:cNvPr>
          <p:cNvSpPr>
            <a:spLocks noGrp="1"/>
          </p:cNvSpPr>
          <p:nvPr>
            <p:ph type="subTitle" idx="1"/>
          </p:nvPr>
        </p:nvSpPr>
        <p:spPr>
          <a:xfrm>
            <a:off x="835024" y="3809999"/>
            <a:ext cx="7025753" cy="1012778"/>
          </a:xfrm>
        </p:spPr>
        <p:txBody>
          <a:bodyPr>
            <a:normAutofit/>
          </a:bodyPr>
          <a:lstStyle/>
          <a:p>
            <a:pPr algn="l"/>
            <a:r>
              <a:rPr lang="sv-SE">
                <a:solidFill>
                  <a:schemeClr val="bg1"/>
                </a:solidFill>
              </a:rPr>
              <a:t>Crashcourse i GitFlow</a:t>
            </a:r>
          </a:p>
        </p:txBody>
      </p:sp>
    </p:spTree>
    <p:extLst>
      <p:ext uri="{BB962C8B-B14F-4D97-AF65-F5344CB8AC3E}">
        <p14:creationId xmlns:p14="http://schemas.microsoft.com/office/powerpoint/2010/main" val="1506115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65C5AC-BF13-2B87-C3A3-97884CB37DB2}"/>
              </a:ext>
            </a:extLst>
          </p:cNvPr>
          <p:cNvSpPr>
            <a:spLocks noGrp="1"/>
          </p:cNvSpPr>
          <p:nvPr>
            <p:ph type="title"/>
          </p:nvPr>
        </p:nvSpPr>
        <p:spPr>
          <a:xfrm>
            <a:off x="827088" y="1641752"/>
            <a:ext cx="3527425" cy="4366936"/>
          </a:xfrm>
        </p:spPr>
        <p:txBody>
          <a:bodyPr anchor="t">
            <a:normAutofit/>
          </a:bodyPr>
          <a:lstStyle/>
          <a:p>
            <a:r>
              <a:rPr lang="sv-SE" sz="4000" dirty="0"/>
              <a:t>Vad ska man </a:t>
            </a:r>
            <a:r>
              <a:rPr lang="sv-SE" sz="4000" u="sng" dirty="0"/>
              <a:t>inte</a:t>
            </a:r>
            <a:r>
              <a:rPr lang="sv-SE" sz="4000" dirty="0"/>
              <a:t> göra?</a:t>
            </a:r>
          </a:p>
        </p:txBody>
      </p:sp>
      <p:sp>
        <p:nvSpPr>
          <p:cNvPr id="26" name="Content Placeholder 2">
            <a:extLst>
              <a:ext uri="{FF2B5EF4-FFF2-40B4-BE49-F238E27FC236}">
                <a16:creationId xmlns:a16="http://schemas.microsoft.com/office/drawing/2014/main" id="{272704AD-0610-4224-2112-DD3383857FFC}"/>
              </a:ext>
            </a:extLst>
          </p:cNvPr>
          <p:cNvSpPr>
            <a:spLocks noGrp="1"/>
          </p:cNvSpPr>
          <p:nvPr>
            <p:ph idx="1"/>
          </p:nvPr>
        </p:nvSpPr>
        <p:spPr>
          <a:xfrm>
            <a:off x="5222081" y="1641752"/>
            <a:ext cx="5260975" cy="3960000"/>
          </a:xfrm>
        </p:spPr>
        <p:txBody>
          <a:bodyPr>
            <a:normAutofit fontScale="92500" lnSpcReduction="20000"/>
          </a:bodyPr>
          <a:lstStyle/>
          <a:p>
            <a:pPr>
              <a:buClr>
                <a:srgbClr val="C00000"/>
              </a:buClr>
              <a:buFont typeface="Aptos" panose="020B0004020202020204" pitchFamily="34" charset="0"/>
              <a:buChar char="X"/>
            </a:pPr>
            <a:r>
              <a:rPr lang="sv-SE" sz="1500" b="1" dirty="0">
                <a:solidFill>
                  <a:schemeClr val="tx1">
                    <a:alpha val="80000"/>
                  </a:schemeClr>
                </a:solidFill>
              </a:rPr>
              <a:t>Alla i teamet gör push och </a:t>
            </a:r>
            <a:r>
              <a:rPr lang="sv-SE" sz="1500" b="1" dirty="0" err="1">
                <a:solidFill>
                  <a:schemeClr val="tx1">
                    <a:alpha val="80000"/>
                  </a:schemeClr>
                </a:solidFill>
              </a:rPr>
              <a:t>pull</a:t>
            </a:r>
            <a:r>
              <a:rPr lang="sv-SE" sz="1500" b="1" dirty="0">
                <a:solidFill>
                  <a:schemeClr val="tx1">
                    <a:alpha val="80000"/>
                  </a:schemeClr>
                </a:solidFill>
              </a:rPr>
              <a:t> direkt till </a:t>
            </a:r>
            <a:r>
              <a:rPr lang="sv-SE" sz="1500" b="1" dirty="0" err="1">
                <a:solidFill>
                  <a:schemeClr val="tx1">
                    <a:alpha val="80000"/>
                  </a:schemeClr>
                </a:solidFill>
              </a:rPr>
              <a:t>main-branchen</a:t>
            </a:r>
            <a:r>
              <a:rPr lang="sv-SE" sz="1500" dirty="0">
                <a:solidFill>
                  <a:schemeClr val="tx1">
                    <a:alpha val="80000"/>
                  </a:schemeClr>
                </a:solidFill>
              </a:rPr>
              <a:t>. Kommer att leda till upprepade </a:t>
            </a:r>
            <a:r>
              <a:rPr lang="sv-SE" sz="1500" dirty="0" err="1">
                <a:solidFill>
                  <a:schemeClr val="tx1">
                    <a:alpha val="80000"/>
                  </a:schemeClr>
                </a:solidFill>
              </a:rPr>
              <a:t>merge</a:t>
            </a:r>
            <a:r>
              <a:rPr lang="sv-SE" sz="1500" dirty="0">
                <a:solidFill>
                  <a:schemeClr val="tx1">
                    <a:alpha val="80000"/>
                  </a:schemeClr>
                </a:solidFill>
              </a:rPr>
              <a:t>-konflikter och brukar till slut resultera i att teamet utser en person som sköter </a:t>
            </a:r>
            <a:r>
              <a:rPr lang="sv-SE" sz="1500" dirty="0" err="1">
                <a:solidFill>
                  <a:schemeClr val="tx1">
                    <a:alpha val="80000"/>
                  </a:schemeClr>
                </a:solidFill>
              </a:rPr>
              <a:t>git</a:t>
            </a:r>
            <a:r>
              <a:rPr lang="sv-SE" sz="1500" dirty="0">
                <a:solidFill>
                  <a:schemeClr val="tx1">
                    <a:alpha val="80000"/>
                  </a:schemeClr>
                </a:solidFill>
              </a:rPr>
              <a:t> och </a:t>
            </a:r>
            <a:r>
              <a:rPr lang="sv-SE" sz="1500" dirty="0" err="1">
                <a:solidFill>
                  <a:schemeClr val="tx1">
                    <a:alpha val="80000"/>
                  </a:schemeClr>
                </a:solidFill>
              </a:rPr>
              <a:t>github</a:t>
            </a:r>
            <a:r>
              <a:rPr lang="sv-SE" sz="1500" dirty="0">
                <a:solidFill>
                  <a:schemeClr val="tx1">
                    <a:alpha val="80000"/>
                  </a:schemeClr>
                </a:solidFill>
              </a:rPr>
              <a:t> – de övriga mailar in sina bidrag. Det brukar också leda till att teamet samfällt beslutar att Git är ”skitjobbigt”, ”dåligt”, etc.</a:t>
            </a:r>
          </a:p>
          <a:p>
            <a:pPr>
              <a:buClr>
                <a:srgbClr val="C00000"/>
              </a:buClr>
              <a:buFont typeface="Aptos" panose="020B0004020202020204" pitchFamily="34" charset="0"/>
              <a:buChar char="X"/>
            </a:pPr>
            <a:r>
              <a:rPr lang="sv-SE" sz="1500" b="1" dirty="0">
                <a:solidFill>
                  <a:schemeClr val="tx1">
                    <a:alpha val="80000"/>
                  </a:schemeClr>
                </a:solidFill>
              </a:rPr>
              <a:t>Teammedlemmarna har varsin </a:t>
            </a:r>
            <a:r>
              <a:rPr lang="sv-SE" sz="1500" b="1" dirty="0" err="1">
                <a:solidFill>
                  <a:schemeClr val="tx1">
                    <a:alpha val="80000"/>
                  </a:schemeClr>
                </a:solidFill>
              </a:rPr>
              <a:t>branch</a:t>
            </a:r>
            <a:r>
              <a:rPr lang="sv-SE" sz="1500" b="1" dirty="0">
                <a:solidFill>
                  <a:schemeClr val="tx1">
                    <a:alpha val="80000"/>
                  </a:schemeClr>
                </a:solidFill>
              </a:rPr>
              <a:t> som de använder hela tiden</a:t>
            </a:r>
            <a:r>
              <a:rPr lang="sv-SE" sz="1500" dirty="0">
                <a:solidFill>
                  <a:schemeClr val="tx1">
                    <a:alpha val="80000"/>
                  </a:schemeClr>
                </a:solidFill>
              </a:rPr>
              <a:t>. Dessa </a:t>
            </a:r>
            <a:r>
              <a:rPr lang="sv-SE" sz="1500" dirty="0" err="1">
                <a:solidFill>
                  <a:schemeClr val="tx1">
                    <a:alpha val="80000"/>
                  </a:schemeClr>
                </a:solidFill>
              </a:rPr>
              <a:t>brancher</a:t>
            </a:r>
            <a:r>
              <a:rPr lang="sv-SE" sz="1500" dirty="0">
                <a:solidFill>
                  <a:schemeClr val="tx1">
                    <a:alpha val="80000"/>
                  </a:schemeClr>
                </a:solidFill>
              </a:rPr>
              <a:t> heter ofta som teammedlemmens namn och </a:t>
            </a:r>
            <a:r>
              <a:rPr lang="sv-SE" sz="1500" dirty="0" err="1">
                <a:solidFill>
                  <a:schemeClr val="tx1">
                    <a:alpha val="80000"/>
                  </a:schemeClr>
                </a:solidFill>
              </a:rPr>
              <a:t>mergas</a:t>
            </a:r>
            <a:r>
              <a:rPr lang="sv-SE" sz="1500" dirty="0">
                <a:solidFill>
                  <a:schemeClr val="tx1">
                    <a:alpha val="80000"/>
                  </a:schemeClr>
                </a:solidFill>
              </a:rPr>
              <a:t> regelbundet in i </a:t>
            </a:r>
            <a:r>
              <a:rPr lang="sv-SE" sz="1500" dirty="0" err="1">
                <a:solidFill>
                  <a:schemeClr val="tx1">
                    <a:alpha val="80000"/>
                  </a:schemeClr>
                </a:solidFill>
              </a:rPr>
              <a:t>main</a:t>
            </a:r>
            <a:r>
              <a:rPr lang="sv-SE" sz="1500" dirty="0">
                <a:solidFill>
                  <a:schemeClr val="tx1">
                    <a:alpha val="80000"/>
                  </a:schemeClr>
                </a:solidFill>
              </a:rPr>
              <a:t>. Detta är bättre än ovanstående, då det åtminstone går att jobba så. Men här är några skäl att inte göra det:</a:t>
            </a:r>
            <a:br>
              <a:rPr lang="sv-SE" sz="1500" dirty="0">
                <a:solidFill>
                  <a:schemeClr val="tx1">
                    <a:alpha val="80000"/>
                  </a:schemeClr>
                </a:solidFill>
              </a:rPr>
            </a:br>
            <a:r>
              <a:rPr lang="sv-SE" sz="1500" dirty="0">
                <a:solidFill>
                  <a:schemeClr val="tx1">
                    <a:alpha val="80000"/>
                  </a:schemeClr>
                </a:solidFill>
              </a:rPr>
              <a:t>- Varje </a:t>
            </a:r>
            <a:r>
              <a:rPr lang="sv-SE" sz="1500" dirty="0" err="1">
                <a:solidFill>
                  <a:schemeClr val="tx1">
                    <a:alpha val="80000"/>
                  </a:schemeClr>
                </a:solidFill>
              </a:rPr>
              <a:t>branch</a:t>
            </a:r>
            <a:r>
              <a:rPr lang="sv-SE" sz="1500" dirty="0">
                <a:solidFill>
                  <a:schemeClr val="tx1">
                    <a:alpha val="80000"/>
                  </a:schemeClr>
                </a:solidFill>
              </a:rPr>
              <a:t> blir en ”black box” för de övriga. </a:t>
            </a:r>
            <a:br>
              <a:rPr lang="sv-SE" sz="1500" dirty="0">
                <a:solidFill>
                  <a:schemeClr val="tx1">
                    <a:alpha val="80000"/>
                  </a:schemeClr>
                </a:solidFill>
              </a:rPr>
            </a:br>
            <a:r>
              <a:rPr lang="sv-SE" sz="1500" dirty="0">
                <a:solidFill>
                  <a:schemeClr val="tx1">
                    <a:alpha val="80000"/>
                  </a:schemeClr>
                </a:solidFill>
              </a:rPr>
              <a:t>- Svårt att ”byta” features eller hjälpa varandra under pågående utveckling.</a:t>
            </a:r>
            <a:br>
              <a:rPr lang="sv-SE" sz="1500" dirty="0">
                <a:solidFill>
                  <a:schemeClr val="tx1">
                    <a:alpha val="80000"/>
                  </a:schemeClr>
                </a:solidFill>
              </a:rPr>
            </a:br>
            <a:r>
              <a:rPr lang="sv-SE" sz="1500" dirty="0">
                <a:solidFill>
                  <a:schemeClr val="tx1">
                    <a:alpha val="80000"/>
                  </a:schemeClr>
                </a:solidFill>
              </a:rPr>
              <a:t>- Passar inte bra ihop med </a:t>
            </a:r>
            <a:r>
              <a:rPr lang="sv-SE" sz="1500" dirty="0" err="1">
                <a:solidFill>
                  <a:schemeClr val="tx1">
                    <a:alpha val="80000"/>
                  </a:schemeClr>
                </a:solidFill>
              </a:rPr>
              <a:t>GitHubs</a:t>
            </a:r>
            <a:r>
              <a:rPr lang="sv-SE" sz="1500" dirty="0">
                <a:solidFill>
                  <a:schemeClr val="tx1">
                    <a:alpha val="80000"/>
                  </a:schemeClr>
                </a:solidFill>
              </a:rPr>
              <a:t> </a:t>
            </a:r>
            <a:r>
              <a:rPr lang="sv-SE" sz="1500" dirty="0" err="1">
                <a:solidFill>
                  <a:schemeClr val="tx1">
                    <a:alpha val="80000"/>
                  </a:schemeClr>
                </a:solidFill>
              </a:rPr>
              <a:t>Pull</a:t>
            </a:r>
            <a:r>
              <a:rPr lang="sv-SE" sz="1500" dirty="0">
                <a:solidFill>
                  <a:schemeClr val="tx1">
                    <a:alpha val="80000"/>
                  </a:schemeClr>
                </a:solidFill>
              </a:rPr>
              <a:t> Requests, där varje </a:t>
            </a:r>
            <a:r>
              <a:rPr lang="sv-SE" sz="1500" dirty="0" err="1">
                <a:solidFill>
                  <a:schemeClr val="tx1">
                    <a:alpha val="80000"/>
                  </a:schemeClr>
                </a:solidFill>
              </a:rPr>
              <a:t>branch</a:t>
            </a:r>
            <a:r>
              <a:rPr lang="sv-SE" sz="1500" dirty="0">
                <a:solidFill>
                  <a:schemeClr val="tx1">
                    <a:alpha val="80000"/>
                  </a:schemeClr>
                </a:solidFill>
              </a:rPr>
              <a:t> istället bör antingen vara en bug-fix, eller en s.k. feature </a:t>
            </a:r>
            <a:r>
              <a:rPr lang="sv-SE" sz="1500" dirty="0" err="1">
                <a:solidFill>
                  <a:schemeClr val="tx1">
                    <a:alpha val="80000"/>
                  </a:schemeClr>
                </a:solidFill>
              </a:rPr>
              <a:t>branch</a:t>
            </a:r>
            <a:r>
              <a:rPr lang="sv-SE" sz="1500" dirty="0">
                <a:solidFill>
                  <a:schemeClr val="tx1">
                    <a:alpha val="80000"/>
                  </a:schemeClr>
                </a:solidFill>
              </a:rPr>
              <a:t>.</a:t>
            </a:r>
            <a:br>
              <a:rPr lang="sv-SE" sz="1500" dirty="0">
                <a:solidFill>
                  <a:schemeClr val="tx1">
                    <a:alpha val="80000"/>
                  </a:schemeClr>
                </a:solidFill>
              </a:rPr>
            </a:br>
            <a:r>
              <a:rPr lang="sv-SE" sz="1500" dirty="0">
                <a:solidFill>
                  <a:schemeClr val="tx1">
                    <a:alpha val="80000"/>
                  </a:schemeClr>
                </a:solidFill>
              </a:rPr>
              <a:t>- Ingen jobbar så ute i arbetslivet…</a:t>
            </a:r>
          </a:p>
          <a:p>
            <a:pPr>
              <a:buClr>
                <a:srgbClr val="C00000"/>
              </a:buClr>
              <a:buFont typeface="Aptos" panose="020B0004020202020204" pitchFamily="34" charset="0"/>
              <a:buChar char="X"/>
            </a:pPr>
            <a:r>
              <a:rPr lang="sv-SE" sz="1500" b="1" dirty="0" err="1">
                <a:solidFill>
                  <a:schemeClr val="tx1">
                    <a:alpha val="80000"/>
                  </a:schemeClr>
                </a:solidFill>
              </a:rPr>
              <a:t>Merga</a:t>
            </a:r>
            <a:r>
              <a:rPr lang="sv-SE" sz="1500" b="1" dirty="0">
                <a:solidFill>
                  <a:schemeClr val="tx1">
                    <a:alpha val="80000"/>
                  </a:schemeClr>
                </a:solidFill>
              </a:rPr>
              <a:t> direkt från sin egen </a:t>
            </a:r>
            <a:r>
              <a:rPr lang="sv-SE" sz="1500" b="1" dirty="0" err="1">
                <a:solidFill>
                  <a:schemeClr val="tx1">
                    <a:alpha val="80000"/>
                  </a:schemeClr>
                </a:solidFill>
              </a:rPr>
              <a:t>branch</a:t>
            </a:r>
            <a:r>
              <a:rPr lang="sv-SE" sz="1500" b="1" dirty="0">
                <a:solidFill>
                  <a:schemeClr val="tx1">
                    <a:alpha val="80000"/>
                  </a:schemeClr>
                </a:solidFill>
              </a:rPr>
              <a:t> till </a:t>
            </a:r>
            <a:r>
              <a:rPr lang="sv-SE" sz="1500" b="1" dirty="0" err="1">
                <a:solidFill>
                  <a:schemeClr val="tx1">
                    <a:alpha val="80000"/>
                  </a:schemeClr>
                </a:solidFill>
              </a:rPr>
              <a:t>main</a:t>
            </a:r>
            <a:r>
              <a:rPr lang="sv-SE" sz="1500" dirty="0">
                <a:solidFill>
                  <a:schemeClr val="tx1">
                    <a:alpha val="80000"/>
                  </a:schemeClr>
                </a:solidFill>
              </a:rPr>
              <a:t>. </a:t>
            </a:r>
            <a:r>
              <a:rPr lang="sv-SE" sz="1500" dirty="0" err="1">
                <a:solidFill>
                  <a:schemeClr val="tx1">
                    <a:alpha val="80000"/>
                  </a:schemeClr>
                </a:solidFill>
              </a:rPr>
              <a:t>Merga</a:t>
            </a:r>
            <a:r>
              <a:rPr lang="sv-SE" sz="1500" dirty="0">
                <a:solidFill>
                  <a:schemeClr val="tx1">
                    <a:alpha val="80000"/>
                  </a:schemeClr>
                </a:solidFill>
              </a:rPr>
              <a:t> alltid </a:t>
            </a:r>
            <a:r>
              <a:rPr lang="sv-SE" sz="1500" dirty="0" err="1">
                <a:solidFill>
                  <a:schemeClr val="tx1">
                    <a:alpha val="80000"/>
                  </a:schemeClr>
                </a:solidFill>
              </a:rPr>
              <a:t>main</a:t>
            </a:r>
            <a:r>
              <a:rPr lang="sv-SE" sz="1500" dirty="0">
                <a:solidFill>
                  <a:schemeClr val="tx1">
                    <a:alpha val="80000"/>
                  </a:schemeClr>
                </a:solidFill>
              </a:rPr>
              <a:t> till din egen </a:t>
            </a:r>
            <a:r>
              <a:rPr lang="sv-SE" sz="1500" dirty="0" err="1">
                <a:solidFill>
                  <a:schemeClr val="tx1">
                    <a:alpha val="80000"/>
                  </a:schemeClr>
                </a:solidFill>
              </a:rPr>
              <a:t>branch</a:t>
            </a:r>
            <a:r>
              <a:rPr lang="sv-SE" sz="1500" dirty="0">
                <a:solidFill>
                  <a:schemeClr val="tx1">
                    <a:alpha val="80000"/>
                  </a:schemeClr>
                </a:solidFill>
              </a:rPr>
              <a:t> först. Lös sedan eventuella </a:t>
            </a:r>
            <a:r>
              <a:rPr lang="sv-SE" sz="1500" dirty="0" err="1">
                <a:solidFill>
                  <a:schemeClr val="tx1">
                    <a:alpha val="80000"/>
                  </a:schemeClr>
                </a:solidFill>
              </a:rPr>
              <a:t>merge</a:t>
            </a:r>
            <a:r>
              <a:rPr lang="sv-SE" sz="1500" dirty="0">
                <a:solidFill>
                  <a:schemeClr val="tx1">
                    <a:alpha val="80000"/>
                  </a:schemeClr>
                </a:solidFill>
              </a:rPr>
              <a:t>-konflikter i din </a:t>
            </a:r>
            <a:r>
              <a:rPr lang="sv-SE" sz="1500" dirty="0" err="1">
                <a:solidFill>
                  <a:schemeClr val="tx1">
                    <a:alpha val="80000"/>
                  </a:schemeClr>
                </a:solidFill>
              </a:rPr>
              <a:t>branch</a:t>
            </a:r>
            <a:r>
              <a:rPr lang="sv-SE" sz="1500" dirty="0">
                <a:solidFill>
                  <a:schemeClr val="tx1">
                    <a:alpha val="80000"/>
                  </a:schemeClr>
                </a:solidFill>
              </a:rPr>
              <a:t> innan du </a:t>
            </a:r>
            <a:r>
              <a:rPr lang="sv-SE" sz="1500" dirty="0" err="1">
                <a:solidFill>
                  <a:schemeClr val="tx1">
                    <a:alpha val="80000"/>
                  </a:schemeClr>
                </a:solidFill>
              </a:rPr>
              <a:t>mergar</a:t>
            </a:r>
            <a:r>
              <a:rPr lang="sv-SE" sz="1500" dirty="0">
                <a:solidFill>
                  <a:schemeClr val="tx1">
                    <a:alpha val="80000"/>
                  </a:schemeClr>
                </a:solidFill>
              </a:rPr>
              <a:t> tillbaka eller – ännu hellre – gör en </a:t>
            </a:r>
            <a:r>
              <a:rPr lang="sv-SE" sz="1500" dirty="0" err="1">
                <a:solidFill>
                  <a:schemeClr val="tx1">
                    <a:alpha val="80000"/>
                  </a:schemeClr>
                </a:solidFill>
              </a:rPr>
              <a:t>Pull</a:t>
            </a:r>
            <a:r>
              <a:rPr lang="sv-SE" sz="1500" dirty="0">
                <a:solidFill>
                  <a:schemeClr val="tx1">
                    <a:alpha val="80000"/>
                  </a:schemeClr>
                </a:solidFill>
              </a:rPr>
              <a:t> Request.</a:t>
            </a:r>
          </a:p>
        </p:txBody>
      </p:sp>
      <p:grpSp>
        <p:nvGrpSpPr>
          <p:cNvPr id="27" name="Group 26">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28" name="Freeform: Shape 27">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293979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85943-22D2-895D-AF8F-B42D05C5A47F}"/>
              </a:ext>
            </a:extLst>
          </p:cNvPr>
          <p:cNvSpPr>
            <a:spLocks noGrp="1"/>
          </p:cNvSpPr>
          <p:nvPr>
            <p:ph type="title"/>
          </p:nvPr>
        </p:nvSpPr>
        <p:spPr>
          <a:xfrm>
            <a:off x="1155557" y="637763"/>
            <a:ext cx="4310698" cy="1627274"/>
          </a:xfrm>
        </p:spPr>
        <p:txBody>
          <a:bodyPr vert="horz" lIns="91440" tIns="45720" rIns="91440" bIns="45720" rtlCol="0" anchor="t">
            <a:normAutofit/>
          </a:bodyPr>
          <a:lstStyle/>
          <a:p>
            <a:r>
              <a:rPr lang="en-US" sz="4800" kern="1200">
                <a:solidFill>
                  <a:schemeClr val="bg1"/>
                </a:solidFill>
                <a:latin typeface="+mj-lt"/>
                <a:ea typeface="+mj-ea"/>
                <a:cs typeface="+mj-cs"/>
              </a:rPr>
              <a:t>Hur gör man då?</a:t>
            </a:r>
          </a:p>
        </p:txBody>
      </p:sp>
      <p:sp>
        <p:nvSpPr>
          <p:cNvPr id="1033" name="Rectangle 103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6" y="2372156"/>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B7268CEE-5ABC-DE9F-9801-DBA0DF097017}"/>
              </a:ext>
            </a:extLst>
          </p:cNvPr>
          <p:cNvSpPr txBox="1"/>
          <p:nvPr/>
        </p:nvSpPr>
        <p:spPr>
          <a:xfrm>
            <a:off x="1155556" y="2581065"/>
            <a:ext cx="4284416" cy="3633467"/>
          </a:xfrm>
          <a:prstGeom prst="rect">
            <a:avLst/>
          </a:prstGeom>
        </p:spPr>
        <p:txBody>
          <a:bodyPr vert="horz" lIns="91440" tIns="45720" rIns="91440" bIns="45720" rtlCol="0">
            <a:normAutofit fontScale="85000" lnSpcReduction="10000"/>
          </a:bodyPr>
          <a:lstStyle/>
          <a:p>
            <a:pPr indent="-228600">
              <a:lnSpc>
                <a:spcPct val="90000"/>
              </a:lnSpc>
              <a:spcAft>
                <a:spcPts val="600"/>
              </a:spcAft>
              <a:buFont typeface="Arial" panose="020B0604020202020204" pitchFamily="34" charset="0"/>
              <a:buChar char="•"/>
            </a:pPr>
            <a:r>
              <a:rPr lang="en-US" sz="1900" b="0" i="0" dirty="0" err="1">
                <a:solidFill>
                  <a:schemeClr val="bg1"/>
                </a:solidFill>
                <a:effectLst/>
              </a:rPr>
              <a:t>Gitflow</a:t>
            </a:r>
            <a:r>
              <a:rPr lang="en-US" sz="1900" b="0" i="0" dirty="0">
                <a:solidFill>
                  <a:schemeClr val="bg1"/>
                </a:solidFill>
                <a:effectLst/>
              </a:rPr>
              <a:t> </a:t>
            </a:r>
            <a:r>
              <a:rPr lang="en-US" sz="1900" b="0" i="0" dirty="0" err="1">
                <a:solidFill>
                  <a:schemeClr val="bg1"/>
                </a:solidFill>
                <a:effectLst/>
              </a:rPr>
              <a:t>är</a:t>
            </a:r>
            <a:r>
              <a:rPr lang="en-US" sz="1900" b="0" i="0" dirty="0">
                <a:solidFill>
                  <a:schemeClr val="bg1"/>
                </a:solidFill>
                <a:effectLst/>
              </a:rPr>
              <a:t> </a:t>
            </a:r>
            <a:r>
              <a:rPr lang="en-US" sz="1900" b="0" i="0" dirty="0" err="1">
                <a:solidFill>
                  <a:schemeClr val="bg1"/>
                </a:solidFill>
                <a:effectLst/>
              </a:rPr>
              <a:t>en</a:t>
            </a:r>
            <a:r>
              <a:rPr lang="en-US" sz="1900" b="0" i="0" dirty="0">
                <a:solidFill>
                  <a:schemeClr val="bg1"/>
                </a:solidFill>
                <a:effectLst/>
              </a:rPr>
              <a:t> robust </a:t>
            </a:r>
            <a:r>
              <a:rPr lang="en-US" sz="1900" b="0" i="0" dirty="0" err="1">
                <a:solidFill>
                  <a:schemeClr val="bg1"/>
                </a:solidFill>
                <a:effectLst/>
              </a:rPr>
              <a:t>arbetsflödesmodell</a:t>
            </a:r>
            <a:r>
              <a:rPr lang="en-US" sz="1900" b="0" i="0" dirty="0">
                <a:solidFill>
                  <a:schemeClr val="bg1"/>
                </a:solidFill>
                <a:effectLst/>
              </a:rPr>
              <a:t> för Git </a:t>
            </a:r>
            <a:r>
              <a:rPr lang="en-US" sz="1900" b="0" i="0" dirty="0" err="1">
                <a:solidFill>
                  <a:schemeClr val="bg1"/>
                </a:solidFill>
                <a:effectLst/>
              </a:rPr>
              <a:t>som</a:t>
            </a:r>
            <a:r>
              <a:rPr lang="en-US" sz="1900" b="0" i="0" dirty="0">
                <a:solidFill>
                  <a:schemeClr val="bg1"/>
                </a:solidFill>
                <a:effectLst/>
              </a:rPr>
              <a:t> </a:t>
            </a:r>
            <a:r>
              <a:rPr lang="en-US" sz="1900" b="0" i="0" dirty="0" err="1">
                <a:solidFill>
                  <a:schemeClr val="bg1"/>
                </a:solidFill>
                <a:effectLst/>
              </a:rPr>
              <a:t>hjälper</a:t>
            </a:r>
            <a:r>
              <a:rPr lang="en-US" sz="1900" b="0" i="0" dirty="0">
                <a:solidFill>
                  <a:schemeClr val="bg1"/>
                </a:solidFill>
                <a:effectLst/>
              </a:rPr>
              <a:t> </a:t>
            </a:r>
            <a:r>
              <a:rPr lang="en-US" sz="1900" b="0" i="0" dirty="0" err="1">
                <a:solidFill>
                  <a:schemeClr val="bg1"/>
                </a:solidFill>
                <a:effectLst/>
              </a:rPr>
              <a:t>utvecklingsteam</a:t>
            </a:r>
            <a:r>
              <a:rPr lang="en-US" sz="1900" b="0" i="0" dirty="0">
                <a:solidFill>
                  <a:schemeClr val="bg1"/>
                </a:solidFill>
                <a:effectLst/>
              </a:rPr>
              <a:t> </a:t>
            </a:r>
            <a:r>
              <a:rPr lang="en-US" sz="1900" b="0" i="0" dirty="0" err="1">
                <a:solidFill>
                  <a:schemeClr val="bg1"/>
                </a:solidFill>
                <a:effectLst/>
              </a:rPr>
              <a:t>att</a:t>
            </a:r>
            <a:r>
              <a:rPr lang="en-US" sz="1900" b="0" i="0" dirty="0">
                <a:solidFill>
                  <a:schemeClr val="bg1"/>
                </a:solidFill>
                <a:effectLst/>
              </a:rPr>
              <a:t> </a:t>
            </a:r>
            <a:r>
              <a:rPr lang="en-US" sz="1900" b="0" i="0" dirty="0" err="1">
                <a:solidFill>
                  <a:schemeClr val="bg1"/>
                </a:solidFill>
                <a:effectLst/>
              </a:rPr>
              <a:t>hantera</a:t>
            </a:r>
            <a:r>
              <a:rPr lang="en-US" sz="1900" b="0" i="0" dirty="0">
                <a:solidFill>
                  <a:schemeClr val="bg1"/>
                </a:solidFill>
                <a:effectLst/>
              </a:rPr>
              <a:t> </a:t>
            </a:r>
            <a:r>
              <a:rPr lang="en-US" sz="1900" b="0" i="0" dirty="0" err="1">
                <a:solidFill>
                  <a:schemeClr val="bg1"/>
                </a:solidFill>
                <a:effectLst/>
              </a:rPr>
              <a:t>kodbaser</a:t>
            </a:r>
            <a:r>
              <a:rPr lang="en-US" sz="1900" b="0" i="0" dirty="0">
                <a:solidFill>
                  <a:schemeClr val="bg1"/>
                </a:solidFill>
                <a:effectLst/>
              </a:rPr>
              <a:t> </a:t>
            </a:r>
            <a:r>
              <a:rPr lang="en-US" sz="1900" b="0" i="0" dirty="0" err="1">
                <a:solidFill>
                  <a:schemeClr val="bg1"/>
                </a:solidFill>
                <a:effectLst/>
              </a:rPr>
              <a:t>effektivt</a:t>
            </a:r>
            <a:r>
              <a:rPr lang="en-US" sz="1900" b="0" i="0" dirty="0">
                <a:solidFill>
                  <a:schemeClr val="bg1"/>
                </a:solidFill>
                <a:effectLst/>
              </a:rPr>
              <a:t> </a:t>
            </a:r>
            <a:r>
              <a:rPr lang="en-US" sz="1900" b="0" i="0" dirty="0" err="1">
                <a:solidFill>
                  <a:schemeClr val="bg1"/>
                </a:solidFill>
                <a:effectLst/>
              </a:rPr>
              <a:t>och</a:t>
            </a:r>
            <a:r>
              <a:rPr lang="en-US" sz="1900" b="0" i="0" dirty="0">
                <a:solidFill>
                  <a:schemeClr val="bg1"/>
                </a:solidFill>
                <a:effectLst/>
              </a:rPr>
              <a:t> </a:t>
            </a:r>
            <a:r>
              <a:rPr lang="en-US" sz="1900" b="0" i="0" dirty="0" err="1">
                <a:solidFill>
                  <a:schemeClr val="bg1"/>
                </a:solidFill>
                <a:effectLst/>
              </a:rPr>
              <a:t>strukturerat</a:t>
            </a:r>
            <a:endParaRPr lang="en-US" sz="1900" b="0" i="0" dirty="0">
              <a:solidFill>
                <a:schemeClr val="bg1"/>
              </a:solidFill>
              <a:effectLst/>
            </a:endParaRPr>
          </a:p>
          <a:p>
            <a:pPr indent="-228600">
              <a:lnSpc>
                <a:spcPct val="90000"/>
              </a:lnSpc>
              <a:spcAft>
                <a:spcPts val="600"/>
              </a:spcAft>
              <a:buFont typeface="Arial" panose="020B0604020202020204" pitchFamily="34" charset="0"/>
              <a:buChar char="•"/>
            </a:pPr>
            <a:endParaRPr lang="en-US" sz="1900" dirty="0">
              <a:solidFill>
                <a:schemeClr val="bg1"/>
              </a:solidFill>
            </a:endParaRPr>
          </a:p>
          <a:p>
            <a:pPr indent="-228600">
              <a:lnSpc>
                <a:spcPct val="90000"/>
              </a:lnSpc>
              <a:spcAft>
                <a:spcPts val="600"/>
              </a:spcAft>
              <a:buFont typeface="Arial" panose="020B0604020202020204" pitchFamily="34" charset="0"/>
              <a:buChar char="•"/>
            </a:pPr>
            <a:r>
              <a:rPr lang="en-US" sz="1900" dirty="0" err="1">
                <a:solidFill>
                  <a:schemeClr val="bg1"/>
                </a:solidFill>
              </a:rPr>
              <a:t>Gitflow</a:t>
            </a:r>
            <a:r>
              <a:rPr lang="en-US" sz="1900" dirty="0">
                <a:solidFill>
                  <a:schemeClr val="bg1"/>
                </a:solidFill>
              </a:rPr>
              <a:t> </a:t>
            </a:r>
            <a:r>
              <a:rPr lang="en-US" sz="1900" dirty="0" err="1">
                <a:solidFill>
                  <a:schemeClr val="bg1"/>
                </a:solidFill>
              </a:rPr>
              <a:t>bygger</a:t>
            </a:r>
            <a:r>
              <a:rPr lang="en-US" sz="1900" dirty="0">
                <a:solidFill>
                  <a:schemeClr val="bg1"/>
                </a:solidFill>
              </a:rPr>
              <a:t> </a:t>
            </a:r>
            <a:r>
              <a:rPr lang="en-US" sz="1900" dirty="0" err="1">
                <a:solidFill>
                  <a:schemeClr val="bg1"/>
                </a:solidFill>
              </a:rPr>
              <a:t>på</a:t>
            </a:r>
            <a:r>
              <a:rPr lang="en-US" sz="1900" dirty="0">
                <a:solidFill>
                  <a:schemeClr val="bg1"/>
                </a:solidFill>
              </a:rPr>
              <a:t> </a:t>
            </a:r>
            <a:r>
              <a:rPr lang="en-US" sz="1900" b="1" i="1" dirty="0">
                <a:solidFill>
                  <a:schemeClr val="bg1"/>
                </a:solidFill>
              </a:rPr>
              <a:t>feature-brancher</a:t>
            </a:r>
            <a:r>
              <a:rPr lang="en-US" sz="1900" dirty="0">
                <a:solidFill>
                  <a:schemeClr val="bg1"/>
                </a:solidFill>
              </a:rPr>
              <a:t> </a:t>
            </a:r>
            <a:r>
              <a:rPr lang="en-US" sz="1900" dirty="0" err="1">
                <a:solidFill>
                  <a:schemeClr val="bg1"/>
                </a:solidFill>
              </a:rPr>
              <a:t>där</a:t>
            </a:r>
            <a:r>
              <a:rPr lang="en-US" sz="1900" dirty="0">
                <a:solidFill>
                  <a:schemeClr val="bg1"/>
                </a:solidFill>
              </a:rPr>
              <a:t> all </a:t>
            </a:r>
            <a:r>
              <a:rPr lang="en-US" sz="1900" dirty="0" err="1">
                <a:solidFill>
                  <a:schemeClr val="bg1"/>
                </a:solidFill>
              </a:rPr>
              <a:t>utveckling</a:t>
            </a:r>
            <a:r>
              <a:rPr lang="en-US" sz="1900" dirty="0">
                <a:solidFill>
                  <a:schemeClr val="bg1"/>
                </a:solidFill>
              </a:rPr>
              <a:t> </a:t>
            </a:r>
            <a:r>
              <a:rPr lang="en-US" sz="1900" dirty="0" err="1">
                <a:solidFill>
                  <a:schemeClr val="bg1"/>
                </a:solidFill>
              </a:rPr>
              <a:t>sker</a:t>
            </a:r>
            <a:r>
              <a:rPr lang="en-US" sz="1900" dirty="0">
                <a:solidFill>
                  <a:schemeClr val="bg1"/>
                </a:solidFill>
              </a:rPr>
              <a:t>. Dessa </a:t>
            </a:r>
            <a:r>
              <a:rPr lang="en-US" sz="1900" dirty="0" err="1">
                <a:solidFill>
                  <a:schemeClr val="bg1"/>
                </a:solidFill>
              </a:rPr>
              <a:t>mergas</a:t>
            </a:r>
            <a:r>
              <a:rPr lang="en-US" sz="1900" dirty="0">
                <a:solidFill>
                  <a:schemeClr val="bg1"/>
                </a:solidFill>
              </a:rPr>
              <a:t> sedan in </a:t>
            </a:r>
            <a:r>
              <a:rPr lang="en-US" sz="1900" dirty="0" err="1">
                <a:solidFill>
                  <a:schemeClr val="bg1"/>
                </a:solidFill>
              </a:rPr>
              <a:t>i</a:t>
            </a:r>
            <a:r>
              <a:rPr lang="en-US" sz="1900" dirty="0">
                <a:solidFill>
                  <a:schemeClr val="bg1"/>
                </a:solidFill>
              </a:rPr>
              <a:t> </a:t>
            </a:r>
            <a:r>
              <a:rPr lang="en-US" sz="1900" dirty="0" err="1">
                <a:solidFill>
                  <a:schemeClr val="bg1"/>
                </a:solidFill>
              </a:rPr>
              <a:t>huvudbranchen</a:t>
            </a:r>
            <a:r>
              <a:rPr lang="en-US" sz="1900" dirty="0">
                <a:solidFill>
                  <a:schemeClr val="bg1"/>
                </a:solidFill>
              </a:rPr>
              <a:t>.</a:t>
            </a:r>
          </a:p>
          <a:p>
            <a:pPr indent="-228600">
              <a:lnSpc>
                <a:spcPct val="90000"/>
              </a:lnSpc>
              <a:spcAft>
                <a:spcPts val="600"/>
              </a:spcAft>
              <a:buFont typeface="Arial" panose="020B0604020202020204" pitchFamily="34" charset="0"/>
              <a:buChar char="•"/>
            </a:pPr>
            <a:endParaRPr lang="en-US" sz="1900" b="0" i="0" dirty="0">
              <a:solidFill>
                <a:schemeClr val="bg1"/>
              </a:solidFill>
              <a:effectLst/>
            </a:endParaRPr>
          </a:p>
          <a:p>
            <a:pPr indent="-228600">
              <a:lnSpc>
                <a:spcPct val="90000"/>
              </a:lnSpc>
              <a:spcAft>
                <a:spcPts val="600"/>
              </a:spcAft>
              <a:buFont typeface="Arial" panose="020B0604020202020204" pitchFamily="34" charset="0"/>
              <a:buChar char="•"/>
            </a:pPr>
            <a:r>
              <a:rPr lang="en-US" sz="1900" b="0" i="0" dirty="0" err="1">
                <a:solidFill>
                  <a:schemeClr val="bg1"/>
                </a:solidFill>
                <a:effectLst/>
              </a:rPr>
              <a:t>Gitflow</a:t>
            </a:r>
            <a:r>
              <a:rPr lang="en-US" sz="1900" b="0" i="0" dirty="0">
                <a:solidFill>
                  <a:schemeClr val="bg1"/>
                </a:solidFill>
                <a:effectLst/>
              </a:rPr>
              <a:t> </a:t>
            </a:r>
            <a:r>
              <a:rPr lang="en-US" sz="1900" b="0" i="0" dirty="0" err="1">
                <a:solidFill>
                  <a:schemeClr val="bg1"/>
                </a:solidFill>
                <a:effectLst/>
              </a:rPr>
              <a:t>är</a:t>
            </a:r>
            <a:r>
              <a:rPr lang="en-US" sz="1900" b="0" i="0" dirty="0">
                <a:solidFill>
                  <a:schemeClr val="bg1"/>
                </a:solidFill>
                <a:effectLst/>
              </a:rPr>
              <a:t> dock lite “overkill” för </a:t>
            </a:r>
            <a:r>
              <a:rPr lang="en-US" sz="1900" b="0" i="0" dirty="0" err="1">
                <a:solidFill>
                  <a:schemeClr val="bg1"/>
                </a:solidFill>
                <a:effectLst/>
              </a:rPr>
              <a:t>universitetsuppgifter</a:t>
            </a:r>
            <a:r>
              <a:rPr lang="en-US" sz="1900" dirty="0">
                <a:solidFill>
                  <a:schemeClr val="bg1"/>
                </a:solidFill>
              </a:rPr>
              <a:t> – vi ska </a:t>
            </a:r>
            <a:r>
              <a:rPr lang="en-US" sz="1900" dirty="0" err="1">
                <a:solidFill>
                  <a:schemeClr val="bg1"/>
                </a:solidFill>
              </a:rPr>
              <a:t>titta</a:t>
            </a:r>
            <a:r>
              <a:rPr lang="en-US" sz="1900" dirty="0">
                <a:solidFill>
                  <a:schemeClr val="bg1"/>
                </a:solidFill>
              </a:rPr>
              <a:t> </a:t>
            </a:r>
            <a:r>
              <a:rPr lang="en-US" sz="1900" dirty="0" err="1">
                <a:solidFill>
                  <a:schemeClr val="bg1"/>
                </a:solidFill>
              </a:rPr>
              <a:t>på</a:t>
            </a:r>
            <a:r>
              <a:rPr lang="en-US" sz="1900" dirty="0">
                <a:solidFill>
                  <a:schemeClr val="bg1"/>
                </a:solidFill>
              </a:rPr>
              <a:t> </a:t>
            </a:r>
            <a:r>
              <a:rPr lang="en-US" sz="1900" dirty="0" err="1">
                <a:solidFill>
                  <a:schemeClr val="bg1"/>
                </a:solidFill>
              </a:rPr>
              <a:t>en</a:t>
            </a:r>
            <a:r>
              <a:rPr lang="en-US" sz="1900" dirty="0">
                <a:solidFill>
                  <a:schemeClr val="bg1"/>
                </a:solidFill>
              </a:rPr>
              <a:t> </a:t>
            </a:r>
            <a:r>
              <a:rPr lang="en-US" sz="1900" dirty="0" err="1">
                <a:solidFill>
                  <a:schemeClr val="bg1"/>
                </a:solidFill>
              </a:rPr>
              <a:t>förenklad</a:t>
            </a:r>
            <a:r>
              <a:rPr lang="en-US" sz="1900" dirty="0">
                <a:solidFill>
                  <a:schemeClr val="bg1"/>
                </a:solidFill>
              </a:rPr>
              <a:t> </a:t>
            </a:r>
            <a:r>
              <a:rPr lang="en-US" sz="1900" dirty="0" err="1">
                <a:solidFill>
                  <a:schemeClr val="bg1"/>
                </a:solidFill>
              </a:rPr>
              <a:t>branchingmodell</a:t>
            </a:r>
            <a:r>
              <a:rPr lang="en-US" sz="1900" dirty="0">
                <a:solidFill>
                  <a:schemeClr val="bg1"/>
                </a:solidFill>
              </a:rPr>
              <a:t>!</a:t>
            </a:r>
            <a:endParaRPr lang="en-US" sz="1900" b="0" i="0" dirty="0">
              <a:solidFill>
                <a:schemeClr val="bg1"/>
              </a:solidFill>
              <a:effectLst/>
            </a:endParaRPr>
          </a:p>
          <a:p>
            <a:pPr indent="-228600">
              <a:lnSpc>
                <a:spcPct val="90000"/>
              </a:lnSpc>
              <a:spcAft>
                <a:spcPts val="600"/>
              </a:spcAft>
              <a:buFont typeface="Arial" panose="020B0604020202020204" pitchFamily="34" charset="0"/>
              <a:buChar char="•"/>
            </a:pPr>
            <a:endParaRPr lang="en-US" sz="1900" dirty="0">
              <a:solidFill>
                <a:schemeClr val="bg1"/>
              </a:solidFill>
            </a:endParaRPr>
          </a:p>
          <a:p>
            <a:pPr indent="-228600">
              <a:lnSpc>
                <a:spcPct val="90000"/>
              </a:lnSpc>
              <a:spcAft>
                <a:spcPts val="600"/>
              </a:spcAft>
              <a:buFont typeface="Arial" panose="020B0604020202020204" pitchFamily="34" charset="0"/>
              <a:buChar char="•"/>
            </a:pPr>
            <a:r>
              <a:rPr lang="en-US" sz="1900" dirty="0">
                <a:solidFill>
                  <a:schemeClr val="bg1"/>
                </a:solidFill>
              </a:rPr>
              <a:t>Se </a:t>
            </a:r>
            <a:r>
              <a:rPr lang="en-US" sz="1900" dirty="0">
                <a:solidFill>
                  <a:schemeClr val="bg1"/>
                </a:solidFill>
                <a:hlinkClick r:id="rId2"/>
              </a:rPr>
              <a:t>https://nvie.com/posts/a-successful-git-branching-model/</a:t>
            </a:r>
            <a:r>
              <a:rPr lang="en-US" sz="1900" dirty="0">
                <a:solidFill>
                  <a:schemeClr val="bg1"/>
                </a:solidFill>
              </a:rPr>
              <a:t> för </a:t>
            </a:r>
            <a:r>
              <a:rPr lang="en-US" sz="1900" dirty="0" err="1">
                <a:solidFill>
                  <a:schemeClr val="bg1"/>
                </a:solidFill>
              </a:rPr>
              <a:t>mer</a:t>
            </a:r>
            <a:r>
              <a:rPr lang="en-US" sz="1900" dirty="0">
                <a:solidFill>
                  <a:schemeClr val="bg1"/>
                </a:solidFill>
              </a:rPr>
              <a:t> info.</a:t>
            </a:r>
          </a:p>
          <a:p>
            <a:pPr indent="-228600">
              <a:lnSpc>
                <a:spcPct val="90000"/>
              </a:lnSpc>
              <a:spcAft>
                <a:spcPts val="600"/>
              </a:spcAft>
              <a:buFont typeface="Arial" panose="020B0604020202020204" pitchFamily="34" charset="0"/>
              <a:buChar char="•"/>
            </a:pPr>
            <a:endParaRPr lang="en-US" sz="1900" dirty="0">
              <a:solidFill>
                <a:schemeClr val="bg1"/>
              </a:solidFill>
            </a:endParaRPr>
          </a:p>
        </p:txBody>
      </p:sp>
      <p:sp>
        <p:nvSpPr>
          <p:cNvPr id="1035" name="Rectangle 1034">
            <a:extLst>
              <a:ext uri="{FF2B5EF4-FFF2-40B4-BE49-F238E27FC236}">
                <a16:creationId xmlns:a16="http://schemas.microsoft.com/office/drawing/2014/main" id="{87F16C5A-0D41-47A9-B0A2-9C2AD7A8C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runk-based development">
            <a:extLst>
              <a:ext uri="{FF2B5EF4-FFF2-40B4-BE49-F238E27FC236}">
                <a16:creationId xmlns:a16="http://schemas.microsoft.com/office/drawing/2014/main" id="{51D97920-B2AC-6B4E-300F-5CA859A41C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21197" y="637762"/>
            <a:ext cx="4142424" cy="5576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1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BB4BF7-4285-7B1D-27E9-CC4330A2C2F4}"/>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Vem är jag?</a:t>
            </a:r>
          </a:p>
        </p:txBody>
      </p:sp>
      <p:grpSp>
        <p:nvGrpSpPr>
          <p:cNvPr id="3" name="Group 2">
            <a:extLst>
              <a:ext uri="{FF2B5EF4-FFF2-40B4-BE49-F238E27FC236}">
                <a16:creationId xmlns:a16="http://schemas.microsoft.com/office/drawing/2014/main" id="{C86F5F76-E323-E1D4-1A39-5DEF45450D7B}"/>
              </a:ext>
            </a:extLst>
          </p:cNvPr>
          <p:cNvGrpSpPr/>
          <p:nvPr/>
        </p:nvGrpSpPr>
        <p:grpSpPr>
          <a:xfrm>
            <a:off x="4782954" y="57615"/>
            <a:ext cx="6666833" cy="842194"/>
            <a:chOff x="0" y="92376"/>
            <a:chExt cx="6666833" cy="842194"/>
          </a:xfrm>
          <a:solidFill>
            <a:schemeClr val="accent3">
              <a:lumMod val="50000"/>
            </a:schemeClr>
          </a:solidFill>
        </p:grpSpPr>
        <p:sp>
          <p:nvSpPr>
            <p:cNvPr id="4" name="Rectangle: Rounded Corners 3">
              <a:extLst>
                <a:ext uri="{FF2B5EF4-FFF2-40B4-BE49-F238E27FC236}">
                  <a16:creationId xmlns:a16="http://schemas.microsoft.com/office/drawing/2014/main" id="{8045E6AF-0596-D2DD-E746-218F175DBFAE}"/>
                </a:ext>
              </a:extLst>
            </p:cNvPr>
            <p:cNvSpPr/>
            <p:nvPr/>
          </p:nvSpPr>
          <p:spPr>
            <a:xfrm>
              <a:off x="0" y="92376"/>
              <a:ext cx="6666833" cy="842194"/>
            </a:xfrm>
            <a:prstGeom prst="roundRect">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a:lstStyle/>
            <a:p>
              <a:endParaRPr lang="sv-SE"/>
            </a:p>
          </p:txBody>
        </p:sp>
        <p:sp>
          <p:nvSpPr>
            <p:cNvPr id="6" name="Rectangle: Rounded Corners 4">
              <a:extLst>
                <a:ext uri="{FF2B5EF4-FFF2-40B4-BE49-F238E27FC236}">
                  <a16:creationId xmlns:a16="http://schemas.microsoft.com/office/drawing/2014/main" id="{F3FE52BD-CFE7-CF06-6B2B-322C314A4D90}"/>
                </a:ext>
              </a:extLst>
            </p:cNvPr>
            <p:cNvSpPr txBox="1"/>
            <p:nvPr/>
          </p:nvSpPr>
          <p:spPr>
            <a:xfrm>
              <a:off x="41113" y="133489"/>
              <a:ext cx="6584607" cy="75996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600" kern="1200" dirty="0" err="1"/>
                <a:t>Programmerat</a:t>
              </a:r>
              <a:r>
                <a:rPr lang="en-US" sz="1600" kern="1200" dirty="0"/>
                <a:t> sedan </a:t>
              </a:r>
              <a:r>
                <a:rPr lang="en-US" sz="1600" kern="1200" dirty="0" err="1"/>
                <a:t>tonåren</a:t>
              </a:r>
              <a:endParaRPr lang="en-US" sz="1600" kern="1200" dirty="0"/>
            </a:p>
          </p:txBody>
        </p:sp>
      </p:grpSp>
      <p:grpSp>
        <p:nvGrpSpPr>
          <p:cNvPr id="7" name="Group 6">
            <a:extLst>
              <a:ext uri="{FF2B5EF4-FFF2-40B4-BE49-F238E27FC236}">
                <a16:creationId xmlns:a16="http://schemas.microsoft.com/office/drawing/2014/main" id="{FAB5C397-E8DE-E5EB-C20B-28B3CD18F55F}"/>
              </a:ext>
            </a:extLst>
          </p:cNvPr>
          <p:cNvGrpSpPr/>
          <p:nvPr/>
        </p:nvGrpSpPr>
        <p:grpSpPr>
          <a:xfrm>
            <a:off x="4780814" y="991533"/>
            <a:ext cx="6666833" cy="995085"/>
            <a:chOff x="0" y="135567"/>
            <a:chExt cx="6666833" cy="995085"/>
          </a:xfrm>
          <a:solidFill>
            <a:schemeClr val="bg1">
              <a:lumMod val="50000"/>
            </a:schemeClr>
          </a:solidFill>
        </p:grpSpPr>
        <p:sp>
          <p:nvSpPr>
            <p:cNvPr id="8" name="Rectangle: Rounded Corners 7">
              <a:extLst>
                <a:ext uri="{FF2B5EF4-FFF2-40B4-BE49-F238E27FC236}">
                  <a16:creationId xmlns:a16="http://schemas.microsoft.com/office/drawing/2014/main" id="{EACC4454-9D47-D486-C5E7-320DF80B0E30}"/>
                </a:ext>
              </a:extLst>
            </p:cNvPr>
            <p:cNvSpPr/>
            <p:nvPr/>
          </p:nvSpPr>
          <p:spPr>
            <a:xfrm>
              <a:off x="0" y="135567"/>
              <a:ext cx="6666833" cy="995085"/>
            </a:xfrm>
            <a:prstGeom prst="roundRect">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a:lstStyle/>
            <a:p>
              <a:endParaRPr lang="sv-SE"/>
            </a:p>
          </p:txBody>
        </p:sp>
        <p:sp>
          <p:nvSpPr>
            <p:cNvPr id="9" name="Rectangle: Rounded Corners 4">
              <a:extLst>
                <a:ext uri="{FF2B5EF4-FFF2-40B4-BE49-F238E27FC236}">
                  <a16:creationId xmlns:a16="http://schemas.microsoft.com/office/drawing/2014/main" id="{FC81AAE7-84D5-40BE-E264-BCEB03859E6A}"/>
                </a:ext>
              </a:extLst>
            </p:cNvPr>
            <p:cNvSpPr txBox="1"/>
            <p:nvPr/>
          </p:nvSpPr>
          <p:spPr>
            <a:xfrm>
              <a:off x="48576" y="184143"/>
              <a:ext cx="6569681" cy="89793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600" kern="1200" dirty="0"/>
                <a:t>Tog examen </a:t>
              </a:r>
              <a:r>
                <a:rPr lang="en-US" sz="1600" kern="1200" dirty="0" err="1"/>
                <a:t>i</a:t>
              </a:r>
              <a:r>
                <a:rPr lang="en-US" sz="1600" kern="1200" dirty="0"/>
                <a:t> </a:t>
              </a:r>
              <a:r>
                <a:rPr lang="en-US" sz="1600" kern="1200" dirty="0" err="1"/>
                <a:t>Systemvetenskap</a:t>
              </a:r>
              <a:r>
                <a:rPr lang="en-US" sz="1600" kern="1200" dirty="0"/>
                <a:t> </a:t>
              </a:r>
              <a:r>
                <a:rPr lang="en-US" sz="1600" kern="1200" dirty="0" err="1"/>
                <a:t>på</a:t>
              </a:r>
              <a:r>
                <a:rPr lang="en-US" sz="1600" kern="1200" dirty="0"/>
                <a:t> SU 2000</a:t>
              </a:r>
            </a:p>
          </p:txBody>
        </p:sp>
      </p:grpSp>
      <p:grpSp>
        <p:nvGrpSpPr>
          <p:cNvPr id="10" name="Group 9">
            <a:extLst>
              <a:ext uri="{FF2B5EF4-FFF2-40B4-BE49-F238E27FC236}">
                <a16:creationId xmlns:a16="http://schemas.microsoft.com/office/drawing/2014/main" id="{F6E3FD24-A223-F3D5-D654-556CD1DE33AC}"/>
              </a:ext>
            </a:extLst>
          </p:cNvPr>
          <p:cNvGrpSpPr/>
          <p:nvPr/>
        </p:nvGrpSpPr>
        <p:grpSpPr>
          <a:xfrm>
            <a:off x="4780814" y="2077230"/>
            <a:ext cx="6666833" cy="1044809"/>
            <a:chOff x="0" y="555260"/>
            <a:chExt cx="6666833" cy="1044809"/>
          </a:xfrm>
          <a:solidFill>
            <a:schemeClr val="tx2">
              <a:lumMod val="75000"/>
              <a:lumOff val="25000"/>
            </a:schemeClr>
          </a:solidFill>
        </p:grpSpPr>
        <p:sp>
          <p:nvSpPr>
            <p:cNvPr id="11" name="Rectangle: Rounded Corners 10">
              <a:extLst>
                <a:ext uri="{FF2B5EF4-FFF2-40B4-BE49-F238E27FC236}">
                  <a16:creationId xmlns:a16="http://schemas.microsoft.com/office/drawing/2014/main" id="{25A05F11-F1C2-9D51-2961-04F0DFBE5686}"/>
                </a:ext>
              </a:extLst>
            </p:cNvPr>
            <p:cNvSpPr/>
            <p:nvPr/>
          </p:nvSpPr>
          <p:spPr>
            <a:xfrm>
              <a:off x="0" y="555260"/>
              <a:ext cx="6666833" cy="1044809"/>
            </a:xfrm>
            <a:prstGeom prst="roundRect">
              <a:avLst/>
            </a:prstGeom>
            <a:grpFill/>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a:lstStyle/>
            <a:p>
              <a:endParaRPr lang="sv-SE"/>
            </a:p>
          </p:txBody>
        </p:sp>
        <p:sp>
          <p:nvSpPr>
            <p:cNvPr id="12" name="Rectangle: Rounded Corners 4">
              <a:extLst>
                <a:ext uri="{FF2B5EF4-FFF2-40B4-BE49-F238E27FC236}">
                  <a16:creationId xmlns:a16="http://schemas.microsoft.com/office/drawing/2014/main" id="{CC17F399-B2AF-1962-185A-0BDE57312128}"/>
                </a:ext>
              </a:extLst>
            </p:cNvPr>
            <p:cNvSpPr txBox="1"/>
            <p:nvPr/>
          </p:nvSpPr>
          <p:spPr>
            <a:xfrm>
              <a:off x="51003" y="606263"/>
              <a:ext cx="6564827" cy="9428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600" kern="1200" dirty="0" err="1"/>
                <a:t>Arbetat</a:t>
              </a:r>
              <a:r>
                <a:rPr lang="en-US" sz="1600" kern="1200" dirty="0"/>
                <a:t> </a:t>
              </a:r>
              <a:r>
                <a:rPr lang="en-US" sz="1600" kern="1200" dirty="0" err="1"/>
                <a:t>i</a:t>
              </a:r>
              <a:r>
                <a:rPr lang="en-US" sz="1600" kern="1200" dirty="0"/>
                <a:t> 25 </a:t>
              </a:r>
              <a:r>
                <a:rPr lang="en-US" sz="1600" kern="1200" dirty="0" err="1"/>
                <a:t>år</a:t>
              </a:r>
              <a:r>
                <a:rPr lang="en-US" sz="1600" kern="1200" dirty="0"/>
                <a:t> med IT, </a:t>
              </a:r>
              <a:r>
                <a:rPr lang="en-US" sz="1600" kern="1200" dirty="0" err="1"/>
                <a:t>först</a:t>
              </a:r>
              <a:r>
                <a:rPr lang="en-US" sz="1600" kern="1200" dirty="0"/>
                <a:t> </a:t>
              </a:r>
              <a:r>
                <a:rPr lang="en-US" sz="1600" kern="1200" dirty="0" err="1"/>
                <a:t>som</a:t>
              </a:r>
              <a:r>
                <a:rPr lang="en-US" sz="1600" kern="1200" dirty="0"/>
                <a:t> </a:t>
              </a:r>
              <a:r>
                <a:rPr lang="en-US" sz="1600" kern="1200" dirty="0" err="1"/>
                <a:t>utvecklare</a:t>
              </a:r>
              <a:r>
                <a:rPr lang="en-US" sz="1600" kern="1200" dirty="0"/>
                <a:t>, </a:t>
              </a:r>
              <a:r>
                <a:rPr lang="en-US" sz="1600" kern="1200" dirty="0" err="1"/>
                <a:t>senare</a:t>
              </a:r>
              <a:r>
                <a:rPr lang="en-US" sz="1600" kern="1200" dirty="0"/>
                <a:t> </a:t>
              </a:r>
              <a:r>
                <a:rPr lang="en-US" sz="1600" kern="1200" dirty="0" err="1"/>
                <a:t>som</a:t>
              </a:r>
              <a:r>
                <a:rPr lang="en-US" sz="1600" kern="1200" dirty="0"/>
                <a:t> </a:t>
              </a:r>
              <a:r>
                <a:rPr lang="en-US" sz="1600" kern="1200" dirty="0" err="1"/>
                <a:t>lösningsarkitekt</a:t>
              </a:r>
              <a:r>
                <a:rPr lang="en-US" sz="1600" kern="1200" dirty="0"/>
                <a:t>, </a:t>
              </a:r>
              <a:r>
                <a:rPr lang="en-US" sz="1600" kern="1200" dirty="0" err="1"/>
                <a:t>enterprisearkitekt</a:t>
              </a:r>
              <a:r>
                <a:rPr lang="en-US" sz="1600" kern="1200" dirty="0"/>
                <a:t>, </a:t>
              </a:r>
              <a:r>
                <a:rPr lang="en-US" sz="1600" kern="1200" dirty="0" err="1"/>
                <a:t>chefsarkitekt</a:t>
              </a:r>
              <a:r>
                <a:rPr lang="en-US" sz="1600" kern="1200" dirty="0"/>
                <a:t>, </a:t>
              </a:r>
              <a:r>
                <a:rPr lang="en-US" sz="1600" kern="1200" dirty="0" err="1"/>
                <a:t>utvecklingschef</a:t>
              </a:r>
              <a:r>
                <a:rPr lang="en-US" sz="1600" kern="1200" dirty="0"/>
                <a:t>/CTO.</a:t>
              </a:r>
            </a:p>
          </p:txBody>
        </p:sp>
      </p:grpSp>
      <p:grpSp>
        <p:nvGrpSpPr>
          <p:cNvPr id="13" name="Group 12">
            <a:extLst>
              <a:ext uri="{FF2B5EF4-FFF2-40B4-BE49-F238E27FC236}">
                <a16:creationId xmlns:a16="http://schemas.microsoft.com/office/drawing/2014/main" id="{ACEA1BBE-45E1-1225-1C2B-96C98C8D09EF}"/>
              </a:ext>
            </a:extLst>
          </p:cNvPr>
          <p:cNvGrpSpPr/>
          <p:nvPr/>
        </p:nvGrpSpPr>
        <p:grpSpPr>
          <a:xfrm>
            <a:off x="4780813" y="5575777"/>
            <a:ext cx="6689613" cy="947091"/>
            <a:chOff x="0" y="3652520"/>
            <a:chExt cx="6666833" cy="1712880"/>
          </a:xfrm>
        </p:grpSpPr>
        <p:sp>
          <p:nvSpPr>
            <p:cNvPr id="14" name="Rectangle: Rounded Corners 13">
              <a:extLst>
                <a:ext uri="{FF2B5EF4-FFF2-40B4-BE49-F238E27FC236}">
                  <a16:creationId xmlns:a16="http://schemas.microsoft.com/office/drawing/2014/main" id="{8C2A3B54-A9E0-DC7B-DBF9-4001CD88813F}"/>
                </a:ext>
              </a:extLst>
            </p:cNvPr>
            <p:cNvSpPr/>
            <p:nvPr/>
          </p:nvSpPr>
          <p:spPr>
            <a:xfrm>
              <a:off x="0" y="3652520"/>
              <a:ext cx="6666833" cy="1712880"/>
            </a:xfrm>
            <a:prstGeom prst="roundRect">
              <a:avLst/>
            </a:prstGeom>
          </p:spPr>
          <p:style>
            <a:lnRef idx="0">
              <a:schemeClr val="lt1">
                <a:hueOff val="0"/>
                <a:satOff val="0"/>
                <a:lumOff val="0"/>
                <a:alphaOff val="0"/>
              </a:schemeClr>
            </a:lnRef>
            <a:fillRef idx="3">
              <a:schemeClr val="accent5">
                <a:hueOff val="-12152150"/>
                <a:satOff val="-826"/>
                <a:lumOff val="1961"/>
                <a:alphaOff val="0"/>
              </a:schemeClr>
            </a:fillRef>
            <a:effectRef idx="2">
              <a:schemeClr val="accent5">
                <a:hueOff val="-12152150"/>
                <a:satOff val="-826"/>
                <a:lumOff val="1961"/>
                <a:alphaOff val="0"/>
              </a:schemeClr>
            </a:effectRef>
            <a:fontRef idx="minor">
              <a:schemeClr val="lt1"/>
            </a:fontRef>
          </p:style>
          <p:txBody>
            <a:bodyPr/>
            <a:lstStyle/>
            <a:p>
              <a:endParaRPr lang="sv-SE"/>
            </a:p>
          </p:txBody>
        </p:sp>
        <p:sp>
          <p:nvSpPr>
            <p:cNvPr id="15" name="Rectangle: Rounded Corners 4">
              <a:extLst>
                <a:ext uri="{FF2B5EF4-FFF2-40B4-BE49-F238E27FC236}">
                  <a16:creationId xmlns:a16="http://schemas.microsoft.com/office/drawing/2014/main" id="{5AEEC5E5-2925-C7D2-C94D-3AEA2BC8C7AA}"/>
                </a:ext>
              </a:extLst>
            </p:cNvPr>
            <p:cNvSpPr txBox="1"/>
            <p:nvPr/>
          </p:nvSpPr>
          <p:spPr>
            <a:xfrm>
              <a:off x="83616" y="3736136"/>
              <a:ext cx="6499601" cy="1545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1600" kern="1200" dirty="0" err="1"/>
                <a:t>Github</a:t>
              </a:r>
              <a:r>
                <a:rPr lang="en-US" sz="1600" kern="1200" dirty="0"/>
                <a:t> user: </a:t>
              </a:r>
              <a:r>
                <a:rPr lang="en-US" sz="1600" kern="1200" dirty="0" err="1"/>
                <a:t>swmal</a:t>
              </a:r>
              <a:r>
                <a:rPr lang="en-US" sz="1600" kern="1200" dirty="0"/>
                <a:t>, LinkedIn: </a:t>
              </a:r>
              <a:r>
                <a:rPr lang="sv-SE" sz="1600" kern="1200" dirty="0"/>
                <a:t>https://www.linkedin.com/in/matsalm/</a:t>
              </a:r>
              <a:endParaRPr lang="en-US" sz="1600" kern="1200" dirty="0"/>
            </a:p>
          </p:txBody>
        </p:sp>
      </p:grpSp>
      <p:grpSp>
        <p:nvGrpSpPr>
          <p:cNvPr id="16" name="Group 15">
            <a:extLst>
              <a:ext uri="{FF2B5EF4-FFF2-40B4-BE49-F238E27FC236}">
                <a16:creationId xmlns:a16="http://schemas.microsoft.com/office/drawing/2014/main" id="{98399109-509A-7DC2-6685-D9987E9BC4E0}"/>
              </a:ext>
            </a:extLst>
          </p:cNvPr>
          <p:cNvGrpSpPr/>
          <p:nvPr/>
        </p:nvGrpSpPr>
        <p:grpSpPr>
          <a:xfrm>
            <a:off x="4780810" y="4561951"/>
            <a:ext cx="6666833" cy="923176"/>
            <a:chOff x="0" y="2770160"/>
            <a:chExt cx="6666833" cy="2597400"/>
          </a:xfrm>
          <a:solidFill>
            <a:schemeClr val="accent2"/>
          </a:solidFill>
        </p:grpSpPr>
        <p:sp>
          <p:nvSpPr>
            <p:cNvPr id="17" name="Rectangle: Rounded Corners 16">
              <a:extLst>
                <a:ext uri="{FF2B5EF4-FFF2-40B4-BE49-F238E27FC236}">
                  <a16:creationId xmlns:a16="http://schemas.microsoft.com/office/drawing/2014/main" id="{85C785BF-14D0-1D73-2E11-FA97011FBB5F}"/>
                </a:ext>
              </a:extLst>
            </p:cNvPr>
            <p:cNvSpPr/>
            <p:nvPr/>
          </p:nvSpPr>
          <p:spPr>
            <a:xfrm>
              <a:off x="0" y="2770160"/>
              <a:ext cx="6666833" cy="2597400"/>
            </a:xfrm>
            <a:prstGeom prst="roundRect">
              <a:avLst/>
            </a:prstGeom>
            <a:grpFill/>
          </p:spPr>
          <p:style>
            <a:lnRef idx="0">
              <a:schemeClr val="lt1">
                <a:hueOff val="0"/>
                <a:satOff val="0"/>
                <a:lumOff val="0"/>
                <a:alphaOff val="0"/>
              </a:schemeClr>
            </a:lnRef>
            <a:fillRef idx="3">
              <a:schemeClr val="accent5">
                <a:hueOff val="-12152150"/>
                <a:satOff val="-826"/>
                <a:lumOff val="1961"/>
                <a:alphaOff val="0"/>
              </a:schemeClr>
            </a:fillRef>
            <a:effectRef idx="2">
              <a:schemeClr val="accent5">
                <a:hueOff val="-12152150"/>
                <a:satOff val="-826"/>
                <a:lumOff val="1961"/>
                <a:alphaOff val="0"/>
              </a:schemeClr>
            </a:effectRef>
            <a:fontRef idx="minor">
              <a:schemeClr val="lt1"/>
            </a:fontRef>
          </p:style>
          <p:txBody>
            <a:bodyPr/>
            <a:lstStyle/>
            <a:p>
              <a:endParaRPr lang="sv-SE"/>
            </a:p>
          </p:txBody>
        </p:sp>
        <p:sp>
          <p:nvSpPr>
            <p:cNvPr id="18" name="Rectangle: Rounded Corners 4">
              <a:extLst>
                <a:ext uri="{FF2B5EF4-FFF2-40B4-BE49-F238E27FC236}">
                  <a16:creationId xmlns:a16="http://schemas.microsoft.com/office/drawing/2014/main" id="{0E093D9B-FEF0-F793-3FBB-8E7E1B57E05A}"/>
                </a:ext>
              </a:extLst>
            </p:cNvPr>
            <p:cNvSpPr txBox="1"/>
            <p:nvPr/>
          </p:nvSpPr>
          <p:spPr>
            <a:xfrm>
              <a:off x="126795" y="2896955"/>
              <a:ext cx="6413243" cy="23438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1600" kern="1200" dirty="0"/>
                <a:t>Har </a:t>
              </a:r>
              <a:r>
                <a:rPr lang="en-US" sz="1600" kern="1200" dirty="0" err="1"/>
                <a:t>arbetat</a:t>
              </a:r>
              <a:r>
                <a:rPr lang="en-US" sz="1600" kern="1200" dirty="0"/>
                <a:t> med Git/</a:t>
              </a:r>
              <a:r>
                <a:rPr lang="en-US" sz="1600" kern="1200" dirty="0" err="1"/>
                <a:t>Github</a:t>
              </a:r>
              <a:r>
                <a:rPr lang="en-US" sz="1600" kern="1200" dirty="0"/>
                <a:t> </a:t>
              </a:r>
              <a:r>
                <a:rPr lang="en-US" sz="1600" kern="1200" dirty="0" err="1"/>
                <a:t>i</a:t>
              </a:r>
              <a:r>
                <a:rPr lang="en-US" sz="1600" kern="1200" dirty="0"/>
                <a:t> </a:t>
              </a:r>
              <a:r>
                <a:rPr lang="en-US" sz="1600" kern="1200" dirty="0" err="1"/>
                <a:t>över</a:t>
              </a:r>
              <a:r>
                <a:rPr lang="en-US" sz="1600" kern="1200" dirty="0"/>
                <a:t> 10 </a:t>
              </a:r>
              <a:r>
                <a:rPr lang="en-US" sz="1600" kern="1200" dirty="0" err="1"/>
                <a:t>år</a:t>
              </a:r>
              <a:r>
                <a:rPr lang="en-US" sz="1600" kern="1200" dirty="0"/>
                <a:t>.</a:t>
              </a:r>
            </a:p>
          </p:txBody>
        </p:sp>
      </p:grpSp>
      <p:grpSp>
        <p:nvGrpSpPr>
          <p:cNvPr id="19" name="Group 18">
            <a:extLst>
              <a:ext uri="{FF2B5EF4-FFF2-40B4-BE49-F238E27FC236}">
                <a16:creationId xmlns:a16="http://schemas.microsoft.com/office/drawing/2014/main" id="{ABD5C818-2845-44B9-31A5-DFF86F6DF37F}"/>
              </a:ext>
            </a:extLst>
          </p:cNvPr>
          <p:cNvGrpSpPr/>
          <p:nvPr/>
        </p:nvGrpSpPr>
        <p:grpSpPr>
          <a:xfrm>
            <a:off x="4780811" y="3236683"/>
            <a:ext cx="6666833" cy="1234618"/>
            <a:chOff x="0" y="59359"/>
            <a:chExt cx="6666833" cy="5335200"/>
          </a:xfrm>
        </p:grpSpPr>
        <p:sp>
          <p:nvSpPr>
            <p:cNvPr id="20" name="Rectangle: Rounded Corners 19">
              <a:extLst>
                <a:ext uri="{FF2B5EF4-FFF2-40B4-BE49-F238E27FC236}">
                  <a16:creationId xmlns:a16="http://schemas.microsoft.com/office/drawing/2014/main" id="{E6C0E60F-0A6E-7AB9-4E2A-7CCB9FB9208F}"/>
                </a:ext>
              </a:extLst>
            </p:cNvPr>
            <p:cNvSpPr/>
            <p:nvPr/>
          </p:nvSpPr>
          <p:spPr>
            <a:xfrm>
              <a:off x="0" y="59359"/>
              <a:ext cx="6666833" cy="5335200"/>
            </a:xfrm>
            <a:prstGeom prst="roundRect">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a:lstStyle/>
            <a:p>
              <a:endParaRPr lang="sv-SE"/>
            </a:p>
          </p:txBody>
        </p:sp>
        <p:sp>
          <p:nvSpPr>
            <p:cNvPr id="21" name="Rectangle: Rounded Corners 4">
              <a:extLst>
                <a:ext uri="{FF2B5EF4-FFF2-40B4-BE49-F238E27FC236}">
                  <a16:creationId xmlns:a16="http://schemas.microsoft.com/office/drawing/2014/main" id="{5FF2C46E-F4AA-8468-75F0-CD299B54C6FC}"/>
                </a:ext>
              </a:extLst>
            </p:cNvPr>
            <p:cNvSpPr txBox="1"/>
            <p:nvPr/>
          </p:nvSpPr>
          <p:spPr>
            <a:xfrm>
              <a:off x="260443" y="319802"/>
              <a:ext cx="6145947" cy="48143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1600" kern="1200" dirty="0"/>
                <a:t>Har sedan 2020 </a:t>
              </a:r>
              <a:r>
                <a:rPr lang="en-US" sz="1600" kern="1200" dirty="0" err="1"/>
                <a:t>drivit</a:t>
              </a:r>
              <a:r>
                <a:rPr lang="en-US" sz="1600" kern="1200" dirty="0"/>
                <a:t> EPPlus Software med min </a:t>
              </a:r>
              <a:r>
                <a:rPr lang="en-US" sz="1600" kern="1200" dirty="0" err="1"/>
                <a:t>bror</a:t>
              </a:r>
              <a:r>
                <a:rPr lang="en-US" sz="1600" kern="1200" dirty="0"/>
                <a:t>, </a:t>
              </a:r>
              <a:r>
                <a:rPr lang="en-US" sz="1600" kern="1200" dirty="0" err="1"/>
                <a:t>ett</a:t>
              </a:r>
              <a:r>
                <a:rPr lang="en-US" sz="1600" kern="1200" dirty="0"/>
                <a:t> </a:t>
              </a:r>
              <a:r>
                <a:rPr lang="en-US" sz="1600" kern="1200" dirty="0" err="1"/>
                <a:t>bolag</a:t>
              </a:r>
              <a:r>
                <a:rPr lang="en-US" sz="1600" kern="1200" dirty="0"/>
                <a:t> </a:t>
              </a:r>
              <a:r>
                <a:rPr lang="en-US" sz="1600" kern="1200" dirty="0" err="1"/>
                <a:t>som</a:t>
              </a:r>
              <a:r>
                <a:rPr lang="en-US" sz="1600" kern="1200" dirty="0"/>
                <a:t> </a:t>
              </a:r>
              <a:r>
                <a:rPr lang="en-US" sz="1600" kern="1200" dirty="0" err="1"/>
                <a:t>utvecklar</a:t>
              </a:r>
              <a:r>
                <a:rPr lang="en-US" sz="1600" kern="1200" dirty="0"/>
                <a:t> </a:t>
              </a:r>
              <a:r>
                <a:rPr lang="en-US" sz="1600" kern="1200" dirty="0" err="1"/>
                <a:t>och</a:t>
              </a:r>
              <a:r>
                <a:rPr lang="en-US" sz="1600" kern="1200" dirty="0"/>
                <a:t> </a:t>
              </a:r>
              <a:r>
                <a:rPr lang="en-US" sz="1600" kern="1200" dirty="0" err="1"/>
                <a:t>säljer</a:t>
              </a:r>
              <a:r>
                <a:rPr lang="en-US" sz="1600" kern="1200" dirty="0"/>
                <a:t> licenser till EPPlus – </a:t>
              </a:r>
              <a:r>
                <a:rPr lang="en-US" sz="1600" kern="1200" dirty="0" err="1"/>
                <a:t>ett</a:t>
              </a:r>
              <a:r>
                <a:rPr lang="en-US" sz="1600" kern="1200" dirty="0"/>
                <a:t> .NET </a:t>
              </a:r>
              <a:r>
                <a:rPr lang="en-US" sz="1600" kern="1200" dirty="0" err="1"/>
                <a:t>bibliotek</a:t>
              </a:r>
              <a:r>
                <a:rPr lang="en-US" sz="1600" kern="1200" dirty="0"/>
                <a:t> för </a:t>
              </a:r>
              <a:r>
                <a:rPr lang="en-US" sz="1600" kern="1200" dirty="0" err="1"/>
                <a:t>att</a:t>
              </a:r>
              <a:r>
                <a:rPr lang="en-US" sz="1600" kern="1200" dirty="0"/>
                <a:t> </a:t>
              </a:r>
              <a:r>
                <a:rPr lang="en-US" sz="1600" kern="1200" dirty="0" err="1"/>
                <a:t>arbeta</a:t>
              </a:r>
              <a:r>
                <a:rPr lang="en-US" sz="1600" kern="1200" dirty="0"/>
                <a:t> med Excel/Office </a:t>
              </a:r>
              <a:r>
                <a:rPr lang="en-US" sz="1600" kern="1200" dirty="0" err="1"/>
                <a:t>OpenXml</a:t>
              </a:r>
              <a:r>
                <a:rPr lang="en-US" sz="1600" kern="1200" dirty="0"/>
                <a:t> workbooks.</a:t>
              </a:r>
            </a:p>
          </p:txBody>
        </p:sp>
      </p:grpSp>
    </p:spTree>
    <p:extLst>
      <p:ext uri="{BB962C8B-B14F-4D97-AF65-F5344CB8AC3E}">
        <p14:creationId xmlns:p14="http://schemas.microsoft.com/office/powerpoint/2010/main" val="202121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7F17-BC22-D1BF-6894-E5CDFCA7E4E2}"/>
              </a:ext>
            </a:extLst>
          </p:cNvPr>
          <p:cNvSpPr>
            <a:spLocks noGrp="1"/>
          </p:cNvSpPr>
          <p:nvPr>
            <p:ph type="title"/>
          </p:nvPr>
        </p:nvSpPr>
        <p:spPr/>
        <p:txBody>
          <a:bodyPr/>
          <a:lstStyle/>
          <a:p>
            <a:r>
              <a:rPr lang="sv-SE" dirty="0"/>
              <a:t>Förenklat </a:t>
            </a:r>
            <a:r>
              <a:rPr lang="sv-SE" dirty="0" err="1"/>
              <a:t>GitFlow</a:t>
            </a:r>
            <a:endParaRPr lang="sv-SE" dirty="0"/>
          </a:p>
        </p:txBody>
      </p:sp>
      <p:cxnSp>
        <p:nvCxnSpPr>
          <p:cNvPr id="4" name="Straight Arrow Connector 3">
            <a:extLst>
              <a:ext uri="{FF2B5EF4-FFF2-40B4-BE49-F238E27FC236}">
                <a16:creationId xmlns:a16="http://schemas.microsoft.com/office/drawing/2014/main" id="{3DA04C4C-C4EF-6556-1493-0C5EB9CE3C3E}"/>
              </a:ext>
            </a:extLst>
          </p:cNvPr>
          <p:cNvCxnSpPr>
            <a:cxnSpLocks/>
            <a:endCxn id="9" idx="0"/>
          </p:cNvCxnSpPr>
          <p:nvPr/>
        </p:nvCxnSpPr>
        <p:spPr>
          <a:xfrm>
            <a:off x="7599911" y="1899458"/>
            <a:ext cx="0" cy="27432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371ACF8-13BF-83BE-60BC-86A661DAF78C}"/>
              </a:ext>
            </a:extLst>
          </p:cNvPr>
          <p:cNvSpPr txBox="1"/>
          <p:nvPr/>
        </p:nvSpPr>
        <p:spPr>
          <a:xfrm>
            <a:off x="7208910" y="1447000"/>
            <a:ext cx="686406" cy="369332"/>
          </a:xfrm>
          <a:prstGeom prst="rect">
            <a:avLst/>
          </a:prstGeom>
          <a:noFill/>
        </p:spPr>
        <p:txBody>
          <a:bodyPr wrap="none" rtlCol="0">
            <a:spAutoFit/>
          </a:bodyPr>
          <a:lstStyle/>
          <a:p>
            <a:r>
              <a:rPr lang="sv-SE" dirty="0" err="1"/>
              <a:t>main</a:t>
            </a:r>
            <a:endParaRPr lang="sv-SE" dirty="0"/>
          </a:p>
        </p:txBody>
      </p:sp>
      <p:sp>
        <p:nvSpPr>
          <p:cNvPr id="9" name="Oval 8">
            <a:extLst>
              <a:ext uri="{FF2B5EF4-FFF2-40B4-BE49-F238E27FC236}">
                <a16:creationId xmlns:a16="http://schemas.microsoft.com/office/drawing/2014/main" id="{C587AFFB-B022-87BE-C37C-5A7C3D16FC9C}"/>
              </a:ext>
            </a:extLst>
          </p:cNvPr>
          <p:cNvSpPr/>
          <p:nvPr/>
        </p:nvSpPr>
        <p:spPr>
          <a:xfrm>
            <a:off x="7498080" y="2173779"/>
            <a:ext cx="203662" cy="203662"/>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 name="Straight Arrow Connector 10">
            <a:extLst>
              <a:ext uri="{FF2B5EF4-FFF2-40B4-BE49-F238E27FC236}">
                <a16:creationId xmlns:a16="http://schemas.microsoft.com/office/drawing/2014/main" id="{E2AFC359-A012-A2CC-EBF6-A67F52DD53C3}"/>
              </a:ext>
            </a:extLst>
          </p:cNvPr>
          <p:cNvCxnSpPr/>
          <p:nvPr/>
        </p:nvCxnSpPr>
        <p:spPr>
          <a:xfrm>
            <a:off x="6504710" y="3465931"/>
            <a:ext cx="0" cy="3408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C1150326-DF27-0ADD-C25A-DC7B85ACA9C8}"/>
              </a:ext>
            </a:extLst>
          </p:cNvPr>
          <p:cNvSpPr/>
          <p:nvPr/>
        </p:nvSpPr>
        <p:spPr>
          <a:xfrm>
            <a:off x="6398722" y="3798910"/>
            <a:ext cx="203662" cy="203662"/>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3" name="Straight Arrow Connector 12">
            <a:extLst>
              <a:ext uri="{FF2B5EF4-FFF2-40B4-BE49-F238E27FC236}">
                <a16:creationId xmlns:a16="http://schemas.microsoft.com/office/drawing/2014/main" id="{70484958-EC77-D6C8-6364-8D79371713E6}"/>
              </a:ext>
            </a:extLst>
          </p:cNvPr>
          <p:cNvCxnSpPr>
            <a:cxnSpLocks/>
            <a:stCxn id="12" idx="4"/>
          </p:cNvCxnSpPr>
          <p:nvPr/>
        </p:nvCxnSpPr>
        <p:spPr>
          <a:xfrm>
            <a:off x="6500553" y="4002572"/>
            <a:ext cx="0" cy="3325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70C95F33-5D28-A5AE-F9DA-C3C4DFFAA97C}"/>
              </a:ext>
            </a:extLst>
          </p:cNvPr>
          <p:cNvSpPr/>
          <p:nvPr/>
        </p:nvSpPr>
        <p:spPr>
          <a:xfrm>
            <a:off x="6398722" y="4335087"/>
            <a:ext cx="203662" cy="203662"/>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Oval 14">
            <a:extLst>
              <a:ext uri="{FF2B5EF4-FFF2-40B4-BE49-F238E27FC236}">
                <a16:creationId xmlns:a16="http://schemas.microsoft.com/office/drawing/2014/main" id="{AB03BCB9-6A5A-F609-723A-9F2CD5891A61}"/>
              </a:ext>
            </a:extLst>
          </p:cNvPr>
          <p:cNvSpPr/>
          <p:nvPr/>
        </p:nvSpPr>
        <p:spPr>
          <a:xfrm>
            <a:off x="7498080" y="4811683"/>
            <a:ext cx="203662" cy="203662"/>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7" name="Straight Arrow Connector 16">
            <a:extLst>
              <a:ext uri="{FF2B5EF4-FFF2-40B4-BE49-F238E27FC236}">
                <a16:creationId xmlns:a16="http://schemas.microsoft.com/office/drawing/2014/main" id="{EF1C7428-9861-8D87-65B3-3DB0A654233B}"/>
              </a:ext>
            </a:extLst>
          </p:cNvPr>
          <p:cNvCxnSpPr>
            <a:cxnSpLocks/>
            <a:stCxn id="14" idx="5"/>
            <a:endCxn id="15" idx="1"/>
          </p:cNvCxnSpPr>
          <p:nvPr/>
        </p:nvCxnSpPr>
        <p:spPr>
          <a:xfrm>
            <a:off x="6572558" y="4508923"/>
            <a:ext cx="955348" cy="3325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ABDD0D68-78DD-6848-D93E-8A418FE2CD69}"/>
              </a:ext>
            </a:extLst>
          </p:cNvPr>
          <p:cNvSpPr/>
          <p:nvPr/>
        </p:nvSpPr>
        <p:spPr>
          <a:xfrm>
            <a:off x="6398722" y="3262269"/>
            <a:ext cx="203662" cy="203662"/>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0" name="Straight Arrow Connector 19">
            <a:extLst>
              <a:ext uri="{FF2B5EF4-FFF2-40B4-BE49-F238E27FC236}">
                <a16:creationId xmlns:a16="http://schemas.microsoft.com/office/drawing/2014/main" id="{54F1A88F-CA0A-3FDA-4D85-77843D65335D}"/>
              </a:ext>
            </a:extLst>
          </p:cNvPr>
          <p:cNvCxnSpPr>
            <a:cxnSpLocks/>
            <a:stCxn id="9" idx="3"/>
            <a:endCxn id="18" idx="7"/>
          </p:cNvCxnSpPr>
          <p:nvPr/>
        </p:nvCxnSpPr>
        <p:spPr>
          <a:xfrm flipH="1">
            <a:off x="6572558" y="2347615"/>
            <a:ext cx="955348" cy="94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C9150383-019D-2909-602B-F27BF784B430}"/>
              </a:ext>
            </a:extLst>
          </p:cNvPr>
          <p:cNvSpPr/>
          <p:nvPr/>
        </p:nvSpPr>
        <p:spPr>
          <a:xfrm>
            <a:off x="5773882" y="2971323"/>
            <a:ext cx="203662" cy="203662"/>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5" name="Straight Arrow Connector 24">
            <a:extLst>
              <a:ext uri="{FF2B5EF4-FFF2-40B4-BE49-F238E27FC236}">
                <a16:creationId xmlns:a16="http://schemas.microsoft.com/office/drawing/2014/main" id="{DA3CACD9-E17F-0DB2-A164-47A0D261A4FF}"/>
              </a:ext>
            </a:extLst>
          </p:cNvPr>
          <p:cNvCxnSpPr>
            <a:cxnSpLocks/>
            <a:stCxn id="9" idx="2"/>
            <a:endCxn id="23" idx="7"/>
          </p:cNvCxnSpPr>
          <p:nvPr/>
        </p:nvCxnSpPr>
        <p:spPr>
          <a:xfrm flipH="1">
            <a:off x="5947718" y="2275610"/>
            <a:ext cx="1550362" cy="725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B77E007-5313-9B06-639D-5C5A3CB27E0E}"/>
              </a:ext>
            </a:extLst>
          </p:cNvPr>
          <p:cNvCxnSpPr>
            <a:cxnSpLocks/>
          </p:cNvCxnSpPr>
          <p:nvPr/>
        </p:nvCxnSpPr>
        <p:spPr>
          <a:xfrm flipH="1">
            <a:off x="7589520" y="2377441"/>
            <a:ext cx="10391" cy="128431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35DC02A-EA16-1F7F-81F4-97C64646290F}"/>
              </a:ext>
            </a:extLst>
          </p:cNvPr>
          <p:cNvCxnSpPr>
            <a:cxnSpLocks/>
            <a:stCxn id="23" idx="4"/>
            <a:endCxn id="30" idx="0"/>
          </p:cNvCxnSpPr>
          <p:nvPr/>
        </p:nvCxnSpPr>
        <p:spPr>
          <a:xfrm>
            <a:off x="5875713" y="3174985"/>
            <a:ext cx="0" cy="9896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94B78BF8-223B-FDCA-C011-1628C1E2EC4B}"/>
              </a:ext>
            </a:extLst>
          </p:cNvPr>
          <p:cNvSpPr/>
          <p:nvPr/>
        </p:nvSpPr>
        <p:spPr>
          <a:xfrm>
            <a:off x="5773882" y="4164675"/>
            <a:ext cx="203662" cy="203662"/>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TextBox 30">
            <a:extLst>
              <a:ext uri="{FF2B5EF4-FFF2-40B4-BE49-F238E27FC236}">
                <a16:creationId xmlns:a16="http://schemas.microsoft.com/office/drawing/2014/main" id="{2EA9DF85-864E-1DC3-866A-B9E9FE8EB441}"/>
              </a:ext>
            </a:extLst>
          </p:cNvPr>
          <p:cNvSpPr txBox="1"/>
          <p:nvPr/>
        </p:nvSpPr>
        <p:spPr>
          <a:xfrm>
            <a:off x="4864652" y="1447587"/>
            <a:ext cx="1924951" cy="369332"/>
          </a:xfrm>
          <a:prstGeom prst="rect">
            <a:avLst/>
          </a:prstGeom>
          <a:noFill/>
        </p:spPr>
        <p:txBody>
          <a:bodyPr wrap="none" rtlCol="0">
            <a:spAutoFit/>
          </a:bodyPr>
          <a:lstStyle/>
          <a:p>
            <a:r>
              <a:rPr lang="sv-SE" dirty="0"/>
              <a:t>Feature </a:t>
            </a:r>
            <a:r>
              <a:rPr lang="sv-SE" dirty="0" err="1"/>
              <a:t>branches</a:t>
            </a:r>
            <a:endParaRPr lang="sv-SE" dirty="0"/>
          </a:p>
        </p:txBody>
      </p:sp>
      <p:cxnSp>
        <p:nvCxnSpPr>
          <p:cNvPr id="32" name="Straight Arrow Connector 31">
            <a:extLst>
              <a:ext uri="{FF2B5EF4-FFF2-40B4-BE49-F238E27FC236}">
                <a16:creationId xmlns:a16="http://schemas.microsoft.com/office/drawing/2014/main" id="{F4825F54-9458-F740-BF38-71BF2CD99CD5}"/>
              </a:ext>
            </a:extLst>
          </p:cNvPr>
          <p:cNvCxnSpPr>
            <a:cxnSpLocks/>
            <a:stCxn id="30" idx="4"/>
            <a:endCxn id="33" idx="0"/>
          </p:cNvCxnSpPr>
          <p:nvPr/>
        </p:nvCxnSpPr>
        <p:spPr>
          <a:xfrm>
            <a:off x="5875713" y="4368337"/>
            <a:ext cx="0" cy="7285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FB9E14FA-83D8-2805-0CF8-11BB8845FC70}"/>
              </a:ext>
            </a:extLst>
          </p:cNvPr>
          <p:cNvSpPr/>
          <p:nvPr/>
        </p:nvSpPr>
        <p:spPr>
          <a:xfrm>
            <a:off x="5773882" y="5096934"/>
            <a:ext cx="203662" cy="203662"/>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Oval 34">
            <a:extLst>
              <a:ext uri="{FF2B5EF4-FFF2-40B4-BE49-F238E27FC236}">
                <a16:creationId xmlns:a16="http://schemas.microsoft.com/office/drawing/2014/main" id="{D87FF536-B68C-DB20-59BD-ABF600C12C2E}"/>
              </a:ext>
            </a:extLst>
          </p:cNvPr>
          <p:cNvSpPr/>
          <p:nvPr/>
        </p:nvSpPr>
        <p:spPr>
          <a:xfrm>
            <a:off x="7498080" y="5405565"/>
            <a:ext cx="203662" cy="203662"/>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7" name="Straight Arrow Connector 36">
            <a:extLst>
              <a:ext uri="{FF2B5EF4-FFF2-40B4-BE49-F238E27FC236}">
                <a16:creationId xmlns:a16="http://schemas.microsoft.com/office/drawing/2014/main" id="{8C8692D4-3067-F3F3-EA22-9011FEAF0568}"/>
              </a:ext>
            </a:extLst>
          </p:cNvPr>
          <p:cNvCxnSpPr>
            <a:stCxn id="33" idx="5"/>
            <a:endCxn id="35" idx="2"/>
          </p:cNvCxnSpPr>
          <p:nvPr/>
        </p:nvCxnSpPr>
        <p:spPr>
          <a:xfrm>
            <a:off x="5947718" y="5270770"/>
            <a:ext cx="1550362" cy="236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14930482-148A-3ED8-3AA1-C1C4C0336587}"/>
              </a:ext>
            </a:extLst>
          </p:cNvPr>
          <p:cNvCxnSpPr>
            <a:stCxn id="15" idx="4"/>
            <a:endCxn id="35" idx="0"/>
          </p:cNvCxnSpPr>
          <p:nvPr/>
        </p:nvCxnSpPr>
        <p:spPr>
          <a:xfrm>
            <a:off x="7599911" y="5015345"/>
            <a:ext cx="0" cy="39022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FE6E38EE-8A62-299A-7D33-4F839BD0A972}"/>
              </a:ext>
            </a:extLst>
          </p:cNvPr>
          <p:cNvSpPr/>
          <p:nvPr/>
        </p:nvSpPr>
        <p:spPr>
          <a:xfrm>
            <a:off x="7487689" y="3661756"/>
            <a:ext cx="203662" cy="203662"/>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Oval 40">
            <a:extLst>
              <a:ext uri="{FF2B5EF4-FFF2-40B4-BE49-F238E27FC236}">
                <a16:creationId xmlns:a16="http://schemas.microsoft.com/office/drawing/2014/main" id="{6B17C2CD-B3B2-6221-4ED2-376C4A520567}"/>
              </a:ext>
            </a:extLst>
          </p:cNvPr>
          <p:cNvSpPr/>
          <p:nvPr/>
        </p:nvSpPr>
        <p:spPr>
          <a:xfrm>
            <a:off x="7498080" y="4250574"/>
            <a:ext cx="203662" cy="203662"/>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2" name="Straight Arrow Connector 41">
            <a:extLst>
              <a:ext uri="{FF2B5EF4-FFF2-40B4-BE49-F238E27FC236}">
                <a16:creationId xmlns:a16="http://schemas.microsoft.com/office/drawing/2014/main" id="{708355FF-826B-0ED3-D86D-A8910A04C04E}"/>
              </a:ext>
            </a:extLst>
          </p:cNvPr>
          <p:cNvCxnSpPr/>
          <p:nvPr/>
        </p:nvCxnSpPr>
        <p:spPr>
          <a:xfrm>
            <a:off x="7589520" y="3865418"/>
            <a:ext cx="0" cy="39022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8AE1536A-7BC4-5C98-8461-E1A829532F44}"/>
              </a:ext>
            </a:extLst>
          </p:cNvPr>
          <p:cNvCxnSpPr>
            <a:cxnSpLocks/>
            <a:stCxn id="41" idx="4"/>
          </p:cNvCxnSpPr>
          <p:nvPr/>
        </p:nvCxnSpPr>
        <p:spPr>
          <a:xfrm flipH="1">
            <a:off x="7599564" y="4454236"/>
            <a:ext cx="347" cy="37268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8A39532F-38F1-4A4F-9ED3-8CF774592621}"/>
              </a:ext>
            </a:extLst>
          </p:cNvPr>
          <p:cNvCxnSpPr>
            <a:stCxn id="41" idx="2"/>
            <a:endCxn id="14" idx="6"/>
          </p:cNvCxnSpPr>
          <p:nvPr/>
        </p:nvCxnSpPr>
        <p:spPr>
          <a:xfrm flipH="1">
            <a:off x="6602384" y="4352405"/>
            <a:ext cx="895696" cy="8451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911A2C9-5CDB-7923-460D-000A3C76DB67}"/>
              </a:ext>
            </a:extLst>
          </p:cNvPr>
          <p:cNvCxnSpPr>
            <a:cxnSpLocks/>
            <a:stCxn id="15" idx="3"/>
            <a:endCxn id="33" idx="6"/>
          </p:cNvCxnSpPr>
          <p:nvPr/>
        </p:nvCxnSpPr>
        <p:spPr>
          <a:xfrm flipH="1">
            <a:off x="5977544" y="4985519"/>
            <a:ext cx="1550362" cy="21324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8ED6360F-6DC9-0F35-D4D4-2E4DC6E7D66A}"/>
              </a:ext>
            </a:extLst>
          </p:cNvPr>
          <p:cNvCxnSpPr>
            <a:cxnSpLocks/>
            <a:stCxn id="35" idx="4"/>
          </p:cNvCxnSpPr>
          <p:nvPr/>
        </p:nvCxnSpPr>
        <p:spPr>
          <a:xfrm flipH="1">
            <a:off x="7599564" y="5609227"/>
            <a:ext cx="347" cy="39022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3E4716F6-7D06-13FA-C60E-95796C73FE94}"/>
              </a:ext>
            </a:extLst>
          </p:cNvPr>
          <p:cNvCxnSpPr/>
          <p:nvPr/>
        </p:nvCxnSpPr>
        <p:spPr>
          <a:xfrm>
            <a:off x="4384964" y="2032462"/>
            <a:ext cx="0" cy="415636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116D9416-F4F5-154D-D516-30721FF9D913}"/>
              </a:ext>
            </a:extLst>
          </p:cNvPr>
          <p:cNvSpPr txBox="1"/>
          <p:nvPr/>
        </p:nvSpPr>
        <p:spPr>
          <a:xfrm rot="16200000">
            <a:off x="3789871" y="2284177"/>
            <a:ext cx="697627" cy="369332"/>
          </a:xfrm>
          <a:prstGeom prst="rect">
            <a:avLst/>
          </a:prstGeom>
          <a:noFill/>
        </p:spPr>
        <p:txBody>
          <a:bodyPr wrap="none" rtlCol="0">
            <a:spAutoFit/>
          </a:bodyPr>
          <a:lstStyle/>
          <a:p>
            <a:r>
              <a:rPr lang="sv-SE" b="1" dirty="0" err="1"/>
              <a:t>Time</a:t>
            </a:r>
            <a:endParaRPr lang="sv-SE" b="1" dirty="0"/>
          </a:p>
        </p:txBody>
      </p:sp>
    </p:spTree>
    <p:extLst>
      <p:ext uri="{BB962C8B-B14F-4D97-AF65-F5344CB8AC3E}">
        <p14:creationId xmlns:p14="http://schemas.microsoft.com/office/powerpoint/2010/main" val="314677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4F58-3463-5915-3151-359A10DE5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CEF10-B3A3-90EB-B008-28C9386B493D}"/>
              </a:ext>
            </a:extLst>
          </p:cNvPr>
          <p:cNvSpPr>
            <a:spLocks noGrp="1"/>
          </p:cNvSpPr>
          <p:nvPr>
            <p:ph type="title"/>
          </p:nvPr>
        </p:nvSpPr>
        <p:spPr/>
        <p:txBody>
          <a:bodyPr/>
          <a:lstStyle/>
          <a:p>
            <a:r>
              <a:rPr lang="sv-SE" dirty="0"/>
              <a:t>Med Git-kommandon</a:t>
            </a:r>
          </a:p>
        </p:txBody>
      </p:sp>
      <p:cxnSp>
        <p:nvCxnSpPr>
          <p:cNvPr id="4" name="Straight Arrow Connector 3">
            <a:extLst>
              <a:ext uri="{FF2B5EF4-FFF2-40B4-BE49-F238E27FC236}">
                <a16:creationId xmlns:a16="http://schemas.microsoft.com/office/drawing/2014/main" id="{321317FF-40AC-6737-447C-874CF45AD17C}"/>
              </a:ext>
            </a:extLst>
          </p:cNvPr>
          <p:cNvCxnSpPr>
            <a:cxnSpLocks/>
            <a:endCxn id="9" idx="0"/>
          </p:cNvCxnSpPr>
          <p:nvPr/>
        </p:nvCxnSpPr>
        <p:spPr>
          <a:xfrm>
            <a:off x="7599911" y="1899458"/>
            <a:ext cx="0" cy="27432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189A1772-7504-F3EC-D510-FDBD833039A3}"/>
              </a:ext>
            </a:extLst>
          </p:cNvPr>
          <p:cNvSpPr txBox="1"/>
          <p:nvPr/>
        </p:nvSpPr>
        <p:spPr>
          <a:xfrm>
            <a:off x="7208910" y="1447000"/>
            <a:ext cx="686406" cy="369332"/>
          </a:xfrm>
          <a:prstGeom prst="rect">
            <a:avLst/>
          </a:prstGeom>
          <a:noFill/>
        </p:spPr>
        <p:txBody>
          <a:bodyPr wrap="none" rtlCol="0">
            <a:spAutoFit/>
          </a:bodyPr>
          <a:lstStyle/>
          <a:p>
            <a:r>
              <a:rPr lang="sv-SE" dirty="0" err="1"/>
              <a:t>main</a:t>
            </a:r>
            <a:endParaRPr lang="sv-SE" dirty="0"/>
          </a:p>
        </p:txBody>
      </p:sp>
      <p:sp>
        <p:nvSpPr>
          <p:cNvPr id="9" name="Oval 8">
            <a:extLst>
              <a:ext uri="{FF2B5EF4-FFF2-40B4-BE49-F238E27FC236}">
                <a16:creationId xmlns:a16="http://schemas.microsoft.com/office/drawing/2014/main" id="{4E9A9455-F0F0-DD55-A844-5C176ECD4E16}"/>
              </a:ext>
            </a:extLst>
          </p:cNvPr>
          <p:cNvSpPr/>
          <p:nvPr/>
        </p:nvSpPr>
        <p:spPr>
          <a:xfrm>
            <a:off x="7498080" y="2173779"/>
            <a:ext cx="203662" cy="203662"/>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Oval 14">
            <a:extLst>
              <a:ext uri="{FF2B5EF4-FFF2-40B4-BE49-F238E27FC236}">
                <a16:creationId xmlns:a16="http://schemas.microsoft.com/office/drawing/2014/main" id="{670DACFC-852B-A062-1EFE-385334FF1B4A}"/>
              </a:ext>
            </a:extLst>
          </p:cNvPr>
          <p:cNvSpPr/>
          <p:nvPr/>
        </p:nvSpPr>
        <p:spPr>
          <a:xfrm>
            <a:off x="7498080" y="4811683"/>
            <a:ext cx="203662" cy="203662"/>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Oval 22">
            <a:extLst>
              <a:ext uri="{FF2B5EF4-FFF2-40B4-BE49-F238E27FC236}">
                <a16:creationId xmlns:a16="http://schemas.microsoft.com/office/drawing/2014/main" id="{39350B6C-10DB-ED79-60F3-E4AFE98E76BE}"/>
              </a:ext>
            </a:extLst>
          </p:cNvPr>
          <p:cNvSpPr/>
          <p:nvPr/>
        </p:nvSpPr>
        <p:spPr>
          <a:xfrm>
            <a:off x="5773882" y="2971323"/>
            <a:ext cx="203662" cy="203662"/>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5" name="Straight Arrow Connector 24">
            <a:extLst>
              <a:ext uri="{FF2B5EF4-FFF2-40B4-BE49-F238E27FC236}">
                <a16:creationId xmlns:a16="http://schemas.microsoft.com/office/drawing/2014/main" id="{ECFDA5F1-1A12-5A02-5A0D-8AC9967531E0}"/>
              </a:ext>
            </a:extLst>
          </p:cNvPr>
          <p:cNvCxnSpPr>
            <a:cxnSpLocks/>
            <a:stCxn id="9" idx="2"/>
            <a:endCxn id="23" idx="7"/>
          </p:cNvCxnSpPr>
          <p:nvPr/>
        </p:nvCxnSpPr>
        <p:spPr>
          <a:xfrm flipH="1">
            <a:off x="5947718" y="2275610"/>
            <a:ext cx="1550362" cy="725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24ABA10-33B7-AD45-0D7F-0ABD4F740FA8}"/>
              </a:ext>
            </a:extLst>
          </p:cNvPr>
          <p:cNvCxnSpPr>
            <a:cxnSpLocks/>
          </p:cNvCxnSpPr>
          <p:nvPr/>
        </p:nvCxnSpPr>
        <p:spPr>
          <a:xfrm flipH="1">
            <a:off x="7589520" y="2377441"/>
            <a:ext cx="10391" cy="128431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757138E-1653-D0D5-6D8A-17479C11C5FE}"/>
              </a:ext>
            </a:extLst>
          </p:cNvPr>
          <p:cNvCxnSpPr>
            <a:cxnSpLocks/>
            <a:stCxn id="23" idx="4"/>
            <a:endCxn id="30" idx="0"/>
          </p:cNvCxnSpPr>
          <p:nvPr/>
        </p:nvCxnSpPr>
        <p:spPr>
          <a:xfrm>
            <a:off x="5875713" y="3174985"/>
            <a:ext cx="0" cy="9896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69DDC846-1254-5830-9ABD-E9268AC02C6C}"/>
              </a:ext>
            </a:extLst>
          </p:cNvPr>
          <p:cNvSpPr/>
          <p:nvPr/>
        </p:nvSpPr>
        <p:spPr>
          <a:xfrm>
            <a:off x="5773882" y="4164675"/>
            <a:ext cx="203662" cy="203662"/>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TextBox 30">
            <a:extLst>
              <a:ext uri="{FF2B5EF4-FFF2-40B4-BE49-F238E27FC236}">
                <a16:creationId xmlns:a16="http://schemas.microsoft.com/office/drawing/2014/main" id="{094B3502-5B4A-8436-2293-1997DD6184C0}"/>
              </a:ext>
            </a:extLst>
          </p:cNvPr>
          <p:cNvSpPr txBox="1"/>
          <p:nvPr/>
        </p:nvSpPr>
        <p:spPr>
          <a:xfrm>
            <a:off x="5147583" y="1434240"/>
            <a:ext cx="1339982" cy="369332"/>
          </a:xfrm>
          <a:prstGeom prst="rect">
            <a:avLst/>
          </a:prstGeom>
          <a:noFill/>
        </p:spPr>
        <p:txBody>
          <a:bodyPr wrap="none" rtlCol="0">
            <a:spAutoFit/>
          </a:bodyPr>
          <a:lstStyle/>
          <a:p>
            <a:r>
              <a:rPr lang="sv-SE" dirty="0"/>
              <a:t>min-</a:t>
            </a:r>
            <a:r>
              <a:rPr lang="sv-SE" dirty="0" err="1"/>
              <a:t>branch</a:t>
            </a:r>
            <a:endParaRPr lang="sv-SE" dirty="0"/>
          </a:p>
        </p:txBody>
      </p:sp>
      <p:cxnSp>
        <p:nvCxnSpPr>
          <p:cNvPr id="32" name="Straight Arrow Connector 31">
            <a:extLst>
              <a:ext uri="{FF2B5EF4-FFF2-40B4-BE49-F238E27FC236}">
                <a16:creationId xmlns:a16="http://schemas.microsoft.com/office/drawing/2014/main" id="{898DA704-493F-2BC2-55F1-06B733936251}"/>
              </a:ext>
            </a:extLst>
          </p:cNvPr>
          <p:cNvCxnSpPr>
            <a:cxnSpLocks/>
            <a:stCxn id="30" idx="4"/>
            <a:endCxn id="33" idx="0"/>
          </p:cNvCxnSpPr>
          <p:nvPr/>
        </p:nvCxnSpPr>
        <p:spPr>
          <a:xfrm>
            <a:off x="5875713" y="4368337"/>
            <a:ext cx="0" cy="7285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13A6A87-0AAF-7736-72F7-49E54504213A}"/>
              </a:ext>
            </a:extLst>
          </p:cNvPr>
          <p:cNvSpPr/>
          <p:nvPr/>
        </p:nvSpPr>
        <p:spPr>
          <a:xfrm>
            <a:off x="5773882" y="5096934"/>
            <a:ext cx="203662" cy="203662"/>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Oval 34">
            <a:extLst>
              <a:ext uri="{FF2B5EF4-FFF2-40B4-BE49-F238E27FC236}">
                <a16:creationId xmlns:a16="http://schemas.microsoft.com/office/drawing/2014/main" id="{76854ED4-2891-DB8D-DA20-E3F6497A7CA3}"/>
              </a:ext>
            </a:extLst>
          </p:cNvPr>
          <p:cNvSpPr/>
          <p:nvPr/>
        </p:nvSpPr>
        <p:spPr>
          <a:xfrm>
            <a:off x="7498080" y="5405565"/>
            <a:ext cx="203662" cy="203662"/>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7" name="Straight Arrow Connector 36">
            <a:extLst>
              <a:ext uri="{FF2B5EF4-FFF2-40B4-BE49-F238E27FC236}">
                <a16:creationId xmlns:a16="http://schemas.microsoft.com/office/drawing/2014/main" id="{1597A81C-76F6-EAAD-F31A-9CD58567D2D8}"/>
              </a:ext>
            </a:extLst>
          </p:cNvPr>
          <p:cNvCxnSpPr>
            <a:stCxn id="33" idx="5"/>
            <a:endCxn id="35" idx="2"/>
          </p:cNvCxnSpPr>
          <p:nvPr/>
        </p:nvCxnSpPr>
        <p:spPr>
          <a:xfrm>
            <a:off x="5947718" y="5270770"/>
            <a:ext cx="1550362" cy="236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9D1D1FB5-6955-B6B4-24CB-37C70F910179}"/>
              </a:ext>
            </a:extLst>
          </p:cNvPr>
          <p:cNvCxnSpPr>
            <a:stCxn id="15" idx="4"/>
            <a:endCxn id="35" idx="0"/>
          </p:cNvCxnSpPr>
          <p:nvPr/>
        </p:nvCxnSpPr>
        <p:spPr>
          <a:xfrm>
            <a:off x="7599911" y="5015345"/>
            <a:ext cx="0" cy="39022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7284917D-0099-E4BB-3113-E005BD574956}"/>
              </a:ext>
            </a:extLst>
          </p:cNvPr>
          <p:cNvSpPr/>
          <p:nvPr/>
        </p:nvSpPr>
        <p:spPr>
          <a:xfrm>
            <a:off x="7487689" y="3661756"/>
            <a:ext cx="203662" cy="203662"/>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Oval 40">
            <a:extLst>
              <a:ext uri="{FF2B5EF4-FFF2-40B4-BE49-F238E27FC236}">
                <a16:creationId xmlns:a16="http://schemas.microsoft.com/office/drawing/2014/main" id="{7B68AB37-18CF-722E-82A8-ABD09FF6815D}"/>
              </a:ext>
            </a:extLst>
          </p:cNvPr>
          <p:cNvSpPr/>
          <p:nvPr/>
        </p:nvSpPr>
        <p:spPr>
          <a:xfrm>
            <a:off x="7498080" y="4250574"/>
            <a:ext cx="203662" cy="203662"/>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2" name="Straight Arrow Connector 41">
            <a:extLst>
              <a:ext uri="{FF2B5EF4-FFF2-40B4-BE49-F238E27FC236}">
                <a16:creationId xmlns:a16="http://schemas.microsoft.com/office/drawing/2014/main" id="{6CAABCE4-CD43-BB92-3690-D0BE79F3C32A}"/>
              </a:ext>
            </a:extLst>
          </p:cNvPr>
          <p:cNvCxnSpPr/>
          <p:nvPr/>
        </p:nvCxnSpPr>
        <p:spPr>
          <a:xfrm>
            <a:off x="7589520" y="3865418"/>
            <a:ext cx="0" cy="39022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FE9ACF8D-68B6-47EA-992B-B2A1AC1F8620}"/>
              </a:ext>
            </a:extLst>
          </p:cNvPr>
          <p:cNvCxnSpPr>
            <a:cxnSpLocks/>
            <a:stCxn id="41" idx="4"/>
          </p:cNvCxnSpPr>
          <p:nvPr/>
        </p:nvCxnSpPr>
        <p:spPr>
          <a:xfrm flipH="1">
            <a:off x="7599564" y="4454236"/>
            <a:ext cx="347" cy="37268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7076D2CC-221E-F5E7-FAD4-A528BADE4EB7}"/>
              </a:ext>
            </a:extLst>
          </p:cNvPr>
          <p:cNvCxnSpPr>
            <a:cxnSpLocks/>
            <a:stCxn id="15" idx="3"/>
            <a:endCxn id="33" idx="6"/>
          </p:cNvCxnSpPr>
          <p:nvPr/>
        </p:nvCxnSpPr>
        <p:spPr>
          <a:xfrm flipH="1">
            <a:off x="5977544" y="4985519"/>
            <a:ext cx="1550362" cy="21324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6F090A8-F8C8-4016-300E-66652A410EE4}"/>
              </a:ext>
            </a:extLst>
          </p:cNvPr>
          <p:cNvCxnSpPr>
            <a:cxnSpLocks/>
            <a:stCxn id="35" idx="4"/>
          </p:cNvCxnSpPr>
          <p:nvPr/>
        </p:nvCxnSpPr>
        <p:spPr>
          <a:xfrm flipH="1">
            <a:off x="7599564" y="5609227"/>
            <a:ext cx="347" cy="39022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11E4772-2CC1-866C-23E5-2C4F80694AB9}"/>
              </a:ext>
            </a:extLst>
          </p:cNvPr>
          <p:cNvCxnSpPr/>
          <p:nvPr/>
        </p:nvCxnSpPr>
        <p:spPr>
          <a:xfrm>
            <a:off x="4384964" y="2032462"/>
            <a:ext cx="0" cy="415636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2824D5EA-624C-F697-52C8-201D29530C78}"/>
              </a:ext>
            </a:extLst>
          </p:cNvPr>
          <p:cNvSpPr txBox="1"/>
          <p:nvPr/>
        </p:nvSpPr>
        <p:spPr>
          <a:xfrm rot="16200000">
            <a:off x="3789871" y="2284177"/>
            <a:ext cx="697627" cy="369332"/>
          </a:xfrm>
          <a:prstGeom prst="rect">
            <a:avLst/>
          </a:prstGeom>
          <a:noFill/>
        </p:spPr>
        <p:txBody>
          <a:bodyPr wrap="none" rtlCol="0">
            <a:spAutoFit/>
          </a:bodyPr>
          <a:lstStyle/>
          <a:p>
            <a:r>
              <a:rPr lang="sv-SE" b="1" dirty="0" err="1"/>
              <a:t>Time</a:t>
            </a:r>
            <a:endParaRPr lang="sv-SE" b="1" dirty="0"/>
          </a:p>
        </p:txBody>
      </p:sp>
      <p:sp>
        <p:nvSpPr>
          <p:cNvPr id="3" name="TextBox 2">
            <a:extLst>
              <a:ext uri="{FF2B5EF4-FFF2-40B4-BE49-F238E27FC236}">
                <a16:creationId xmlns:a16="http://schemas.microsoft.com/office/drawing/2014/main" id="{22F09D99-6E0D-2D9E-9879-C4A4F81BC2B6}"/>
              </a:ext>
            </a:extLst>
          </p:cNvPr>
          <p:cNvSpPr txBox="1"/>
          <p:nvPr/>
        </p:nvSpPr>
        <p:spPr>
          <a:xfrm>
            <a:off x="8261794" y="417728"/>
            <a:ext cx="2225289"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checkout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main</a:t>
            </a:r>
            <a:endParaRPr lang="sv-SE" sz="1400" dirty="0">
              <a:highlight>
                <a:srgbClr val="C0C0C0"/>
              </a:highligh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FE0A35B0-0845-B24E-D177-1ABACD4AC3D4}"/>
              </a:ext>
            </a:extLst>
          </p:cNvPr>
          <p:cNvSpPr txBox="1"/>
          <p:nvPr/>
        </p:nvSpPr>
        <p:spPr>
          <a:xfrm>
            <a:off x="8261794" y="762560"/>
            <a:ext cx="1258678"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pull</a:t>
            </a:r>
            <a:endParaRPr lang="sv-SE" sz="1400" dirty="0">
              <a:highlight>
                <a:srgbClr val="C0C0C0"/>
              </a:highligh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6F4D1477-8A0F-FBB7-A49E-C24255AB1405}"/>
              </a:ext>
            </a:extLst>
          </p:cNvPr>
          <p:cNvSpPr txBox="1"/>
          <p:nvPr/>
        </p:nvSpPr>
        <p:spPr>
          <a:xfrm>
            <a:off x="8261794" y="1107390"/>
            <a:ext cx="3191899"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checkout</a:t>
            </a:r>
            <a:r>
              <a:rPr lang="sv-SE" sz="1400" dirty="0">
                <a:highlight>
                  <a:srgbClr val="C0C0C0"/>
                </a:highlight>
                <a:latin typeface="Courier New" panose="02070309020205020404" pitchFamily="49" charset="0"/>
                <a:cs typeface="Courier New" panose="02070309020205020404" pitchFamily="49" charset="0"/>
              </a:rPr>
              <a:t> –b min-</a:t>
            </a:r>
            <a:r>
              <a:rPr lang="sv-SE" sz="1400" dirty="0" err="1">
                <a:highlight>
                  <a:srgbClr val="C0C0C0"/>
                </a:highlight>
                <a:latin typeface="Courier New" panose="02070309020205020404" pitchFamily="49" charset="0"/>
                <a:cs typeface="Courier New" panose="02070309020205020404" pitchFamily="49" charset="0"/>
              </a:rPr>
              <a:t>branch</a:t>
            </a:r>
            <a:endParaRPr lang="sv-SE" sz="1400" dirty="0">
              <a:highlight>
                <a:srgbClr val="C0C0C0"/>
              </a:highlight>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845358F4-A6A9-69CA-D1F8-683046A41939}"/>
              </a:ext>
            </a:extLst>
          </p:cNvPr>
          <p:cNvSpPr txBox="1"/>
          <p:nvPr/>
        </p:nvSpPr>
        <p:spPr>
          <a:xfrm>
            <a:off x="8261794" y="1393120"/>
            <a:ext cx="1625510" cy="369332"/>
          </a:xfrm>
          <a:prstGeom prst="rect">
            <a:avLst/>
          </a:prstGeom>
          <a:noFill/>
        </p:spPr>
        <p:txBody>
          <a:bodyPr wrap="none" rtlCol="0">
            <a:spAutoFit/>
          </a:bodyPr>
          <a:lstStyle/>
          <a:p>
            <a:r>
              <a:rPr lang="sv-SE" dirty="0"/>
              <a:t>Skriv lite kod…</a:t>
            </a:r>
          </a:p>
        </p:txBody>
      </p:sp>
      <p:sp>
        <p:nvSpPr>
          <p:cNvPr id="10" name="TextBox 9">
            <a:extLst>
              <a:ext uri="{FF2B5EF4-FFF2-40B4-BE49-F238E27FC236}">
                <a16:creationId xmlns:a16="http://schemas.microsoft.com/office/drawing/2014/main" id="{C847B80E-672C-AD2B-51D0-8399590BE610}"/>
              </a:ext>
            </a:extLst>
          </p:cNvPr>
          <p:cNvSpPr txBox="1"/>
          <p:nvPr/>
        </p:nvSpPr>
        <p:spPr>
          <a:xfrm>
            <a:off x="8261794" y="1668559"/>
            <a:ext cx="1366080"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add</a:t>
            </a:r>
            <a:r>
              <a:rPr lang="sv-SE" sz="1400" dirty="0">
                <a:highlight>
                  <a:srgbClr val="C0C0C0"/>
                </a:highlight>
                <a:latin typeface="Courier New" panose="02070309020205020404" pitchFamily="49" charset="0"/>
                <a:cs typeface="Courier New" panose="02070309020205020404" pitchFamily="49" charset="0"/>
              </a:rPr>
              <a:t> .</a:t>
            </a:r>
          </a:p>
        </p:txBody>
      </p:sp>
      <p:sp>
        <p:nvSpPr>
          <p:cNvPr id="16" name="TextBox 15">
            <a:extLst>
              <a:ext uri="{FF2B5EF4-FFF2-40B4-BE49-F238E27FC236}">
                <a16:creationId xmlns:a16="http://schemas.microsoft.com/office/drawing/2014/main" id="{D58429D6-FE3D-5535-B5C8-FAC1C73A0867}"/>
              </a:ext>
            </a:extLst>
          </p:cNvPr>
          <p:cNvSpPr txBox="1"/>
          <p:nvPr/>
        </p:nvSpPr>
        <p:spPr>
          <a:xfrm>
            <a:off x="8261794" y="2041603"/>
            <a:ext cx="3084499"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commit</a:t>
            </a:r>
            <a:r>
              <a:rPr lang="sv-SE" sz="1400" dirty="0">
                <a:highlight>
                  <a:srgbClr val="C0C0C0"/>
                </a:highlight>
                <a:latin typeface="Courier New" panose="02070309020205020404" pitchFamily="49" charset="0"/>
                <a:cs typeface="Courier New" panose="02070309020205020404" pitchFamily="49" charset="0"/>
              </a:rPr>
              <a:t> –m ”Skrev kod”</a:t>
            </a:r>
          </a:p>
        </p:txBody>
      </p:sp>
      <p:sp>
        <p:nvSpPr>
          <p:cNvPr id="19" name="TextBox 18">
            <a:extLst>
              <a:ext uri="{FF2B5EF4-FFF2-40B4-BE49-F238E27FC236}">
                <a16:creationId xmlns:a16="http://schemas.microsoft.com/office/drawing/2014/main" id="{734FE655-7EB5-CACA-D6B7-8A045DDFED8E}"/>
              </a:ext>
            </a:extLst>
          </p:cNvPr>
          <p:cNvSpPr txBox="1"/>
          <p:nvPr/>
        </p:nvSpPr>
        <p:spPr>
          <a:xfrm>
            <a:off x="8261793" y="2615491"/>
            <a:ext cx="1366080"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add</a:t>
            </a:r>
            <a:r>
              <a:rPr lang="sv-SE" sz="1400" dirty="0">
                <a:highlight>
                  <a:srgbClr val="C0C0C0"/>
                </a:highlight>
                <a:latin typeface="Courier New" panose="02070309020205020404" pitchFamily="49" charset="0"/>
                <a:cs typeface="Courier New" panose="02070309020205020404" pitchFamily="49" charset="0"/>
              </a:rPr>
              <a:t> .</a:t>
            </a:r>
          </a:p>
        </p:txBody>
      </p:sp>
      <p:sp>
        <p:nvSpPr>
          <p:cNvPr id="21" name="TextBox 20">
            <a:extLst>
              <a:ext uri="{FF2B5EF4-FFF2-40B4-BE49-F238E27FC236}">
                <a16:creationId xmlns:a16="http://schemas.microsoft.com/office/drawing/2014/main" id="{2232C943-DB6B-3A75-1645-FB8A78100D6E}"/>
              </a:ext>
            </a:extLst>
          </p:cNvPr>
          <p:cNvSpPr txBox="1"/>
          <p:nvPr/>
        </p:nvSpPr>
        <p:spPr>
          <a:xfrm>
            <a:off x="8227675" y="2294621"/>
            <a:ext cx="2059923" cy="369332"/>
          </a:xfrm>
          <a:prstGeom prst="rect">
            <a:avLst/>
          </a:prstGeom>
          <a:noFill/>
        </p:spPr>
        <p:txBody>
          <a:bodyPr wrap="none" rtlCol="0">
            <a:spAutoFit/>
          </a:bodyPr>
          <a:lstStyle/>
          <a:p>
            <a:r>
              <a:rPr lang="sv-SE" dirty="0"/>
              <a:t>Skriv lite mer kod…</a:t>
            </a:r>
          </a:p>
        </p:txBody>
      </p:sp>
      <p:sp>
        <p:nvSpPr>
          <p:cNvPr id="22" name="TextBox 21">
            <a:extLst>
              <a:ext uri="{FF2B5EF4-FFF2-40B4-BE49-F238E27FC236}">
                <a16:creationId xmlns:a16="http://schemas.microsoft.com/office/drawing/2014/main" id="{CE74FE7F-3E37-26AA-FCBD-8BA88E23B9E8}"/>
              </a:ext>
            </a:extLst>
          </p:cNvPr>
          <p:cNvSpPr txBox="1"/>
          <p:nvPr/>
        </p:nvSpPr>
        <p:spPr>
          <a:xfrm>
            <a:off x="8261794" y="2937220"/>
            <a:ext cx="3514104"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commit</a:t>
            </a:r>
            <a:r>
              <a:rPr lang="sv-SE" sz="1400" dirty="0">
                <a:highlight>
                  <a:srgbClr val="C0C0C0"/>
                </a:highlight>
                <a:latin typeface="Courier New" panose="02070309020205020404" pitchFamily="49" charset="0"/>
                <a:cs typeface="Courier New" panose="02070309020205020404" pitchFamily="49" charset="0"/>
              </a:rPr>
              <a:t> –m ”Skrev mer kod”</a:t>
            </a:r>
          </a:p>
        </p:txBody>
      </p:sp>
      <p:sp>
        <p:nvSpPr>
          <p:cNvPr id="24" name="TextBox 23">
            <a:extLst>
              <a:ext uri="{FF2B5EF4-FFF2-40B4-BE49-F238E27FC236}">
                <a16:creationId xmlns:a16="http://schemas.microsoft.com/office/drawing/2014/main" id="{271E1D52-32ED-BA34-B6BC-04D173AA01B7}"/>
              </a:ext>
            </a:extLst>
          </p:cNvPr>
          <p:cNvSpPr txBox="1"/>
          <p:nvPr/>
        </p:nvSpPr>
        <p:spPr>
          <a:xfrm>
            <a:off x="8227675" y="3242338"/>
            <a:ext cx="2449517" cy="369332"/>
          </a:xfrm>
          <a:prstGeom prst="rect">
            <a:avLst/>
          </a:prstGeom>
          <a:noFill/>
        </p:spPr>
        <p:txBody>
          <a:bodyPr wrap="none" rtlCol="0">
            <a:spAutoFit/>
          </a:bodyPr>
          <a:lstStyle/>
          <a:p>
            <a:r>
              <a:rPr lang="sv-SE" dirty="0"/>
              <a:t>Hämta senaste </a:t>
            </a:r>
            <a:r>
              <a:rPr lang="sv-SE" dirty="0" err="1"/>
              <a:t>main</a:t>
            </a:r>
            <a:r>
              <a:rPr lang="sv-SE" dirty="0"/>
              <a:t>…</a:t>
            </a:r>
          </a:p>
        </p:txBody>
      </p:sp>
      <p:sp>
        <p:nvSpPr>
          <p:cNvPr id="26" name="TextBox 25">
            <a:extLst>
              <a:ext uri="{FF2B5EF4-FFF2-40B4-BE49-F238E27FC236}">
                <a16:creationId xmlns:a16="http://schemas.microsoft.com/office/drawing/2014/main" id="{706E66AB-4B62-4950-267B-0A9EFEF34D8D}"/>
              </a:ext>
            </a:extLst>
          </p:cNvPr>
          <p:cNvSpPr txBox="1"/>
          <p:nvPr/>
        </p:nvSpPr>
        <p:spPr>
          <a:xfrm>
            <a:off x="8227675" y="3621433"/>
            <a:ext cx="2225289"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checkout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main</a:t>
            </a:r>
            <a:endParaRPr lang="sv-SE" sz="1400" dirty="0">
              <a:highlight>
                <a:srgbClr val="C0C0C0"/>
              </a:highlight>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C6512750-A2AA-BBEC-0267-6E78E1FF01E0}"/>
              </a:ext>
            </a:extLst>
          </p:cNvPr>
          <p:cNvSpPr txBox="1"/>
          <p:nvPr/>
        </p:nvSpPr>
        <p:spPr>
          <a:xfrm>
            <a:off x="8243829" y="3987666"/>
            <a:ext cx="1258678"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pull</a:t>
            </a:r>
            <a:endParaRPr lang="sv-SE" sz="1400" dirty="0">
              <a:highlight>
                <a:srgbClr val="C0C0C0"/>
              </a:highlight>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26154CAB-3B97-F36B-5FD5-657488B1C04C}"/>
              </a:ext>
            </a:extLst>
          </p:cNvPr>
          <p:cNvSpPr txBox="1"/>
          <p:nvPr/>
        </p:nvSpPr>
        <p:spPr>
          <a:xfrm>
            <a:off x="8209151" y="4283070"/>
            <a:ext cx="2874761" cy="369332"/>
          </a:xfrm>
          <a:prstGeom prst="rect">
            <a:avLst/>
          </a:prstGeom>
          <a:noFill/>
        </p:spPr>
        <p:txBody>
          <a:bodyPr wrap="none" rtlCol="0">
            <a:spAutoFit/>
          </a:bodyPr>
          <a:lstStyle/>
          <a:p>
            <a:r>
              <a:rPr lang="sv-SE" dirty="0" err="1"/>
              <a:t>Merga</a:t>
            </a:r>
            <a:r>
              <a:rPr lang="sv-SE" dirty="0"/>
              <a:t> in </a:t>
            </a:r>
            <a:r>
              <a:rPr lang="sv-SE" dirty="0" err="1"/>
              <a:t>main</a:t>
            </a:r>
            <a:r>
              <a:rPr lang="sv-SE" dirty="0"/>
              <a:t> i min-</a:t>
            </a:r>
            <a:r>
              <a:rPr lang="sv-SE" dirty="0" err="1"/>
              <a:t>branch</a:t>
            </a:r>
            <a:endParaRPr lang="sv-SE" dirty="0"/>
          </a:p>
        </p:txBody>
      </p:sp>
      <p:sp>
        <p:nvSpPr>
          <p:cNvPr id="36" name="TextBox 35">
            <a:extLst>
              <a:ext uri="{FF2B5EF4-FFF2-40B4-BE49-F238E27FC236}">
                <a16:creationId xmlns:a16="http://schemas.microsoft.com/office/drawing/2014/main" id="{A27C8041-B374-0B10-224D-34863EFF50C8}"/>
              </a:ext>
            </a:extLst>
          </p:cNvPr>
          <p:cNvSpPr txBox="1"/>
          <p:nvPr/>
        </p:nvSpPr>
        <p:spPr>
          <a:xfrm>
            <a:off x="8209151" y="4630329"/>
            <a:ext cx="2869696"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checkout</a:t>
            </a:r>
            <a:r>
              <a:rPr lang="sv-SE" sz="1400" dirty="0">
                <a:highlight>
                  <a:srgbClr val="C0C0C0"/>
                </a:highlight>
                <a:latin typeface="Courier New" panose="02070309020205020404" pitchFamily="49" charset="0"/>
                <a:cs typeface="Courier New" panose="02070309020205020404" pitchFamily="49" charset="0"/>
              </a:rPr>
              <a:t> min-</a:t>
            </a:r>
            <a:r>
              <a:rPr lang="sv-SE" sz="1400" dirty="0" err="1">
                <a:highlight>
                  <a:srgbClr val="C0C0C0"/>
                </a:highlight>
                <a:latin typeface="Courier New" panose="02070309020205020404" pitchFamily="49" charset="0"/>
                <a:cs typeface="Courier New" panose="02070309020205020404" pitchFamily="49" charset="0"/>
              </a:rPr>
              <a:t>branch</a:t>
            </a:r>
            <a:endParaRPr lang="sv-SE" sz="1400" dirty="0">
              <a:highlight>
                <a:srgbClr val="C0C0C0"/>
              </a:highlight>
              <a:latin typeface="Courier New" panose="02070309020205020404" pitchFamily="49" charset="0"/>
              <a:cs typeface="Courier New" panose="02070309020205020404" pitchFamily="49" charset="0"/>
            </a:endParaRPr>
          </a:p>
        </p:txBody>
      </p:sp>
      <p:sp>
        <p:nvSpPr>
          <p:cNvPr id="38" name="TextBox 37">
            <a:extLst>
              <a:ext uri="{FF2B5EF4-FFF2-40B4-BE49-F238E27FC236}">
                <a16:creationId xmlns:a16="http://schemas.microsoft.com/office/drawing/2014/main" id="{1EF23183-98C6-5A9C-0910-6100A7D4854D}"/>
              </a:ext>
            </a:extLst>
          </p:cNvPr>
          <p:cNvSpPr txBox="1"/>
          <p:nvPr/>
        </p:nvSpPr>
        <p:spPr>
          <a:xfrm>
            <a:off x="8209150" y="4955683"/>
            <a:ext cx="1903085"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merge</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main</a:t>
            </a:r>
            <a:endParaRPr lang="sv-SE" sz="1400" dirty="0">
              <a:highlight>
                <a:srgbClr val="C0C0C0"/>
              </a:highlight>
              <a:latin typeface="Courier New" panose="02070309020205020404" pitchFamily="49" charset="0"/>
              <a:cs typeface="Courier New" panose="02070309020205020404" pitchFamily="49" charset="0"/>
            </a:endParaRPr>
          </a:p>
        </p:txBody>
      </p:sp>
      <p:sp>
        <p:nvSpPr>
          <p:cNvPr id="47" name="TextBox 46">
            <a:extLst>
              <a:ext uri="{FF2B5EF4-FFF2-40B4-BE49-F238E27FC236}">
                <a16:creationId xmlns:a16="http://schemas.microsoft.com/office/drawing/2014/main" id="{AD48B47D-6B6B-1355-2B79-ACA1414704E1}"/>
              </a:ext>
            </a:extLst>
          </p:cNvPr>
          <p:cNvSpPr txBox="1"/>
          <p:nvPr/>
        </p:nvSpPr>
        <p:spPr>
          <a:xfrm>
            <a:off x="8193226" y="5252279"/>
            <a:ext cx="2874761" cy="369332"/>
          </a:xfrm>
          <a:prstGeom prst="rect">
            <a:avLst/>
          </a:prstGeom>
          <a:noFill/>
        </p:spPr>
        <p:txBody>
          <a:bodyPr wrap="none" rtlCol="0">
            <a:spAutoFit/>
          </a:bodyPr>
          <a:lstStyle/>
          <a:p>
            <a:r>
              <a:rPr lang="sv-SE" dirty="0" err="1"/>
              <a:t>Merga</a:t>
            </a:r>
            <a:r>
              <a:rPr lang="sv-SE" dirty="0"/>
              <a:t> in min-</a:t>
            </a:r>
            <a:r>
              <a:rPr lang="sv-SE" dirty="0" err="1"/>
              <a:t>branch</a:t>
            </a:r>
            <a:r>
              <a:rPr lang="sv-SE" dirty="0"/>
              <a:t> i </a:t>
            </a:r>
            <a:r>
              <a:rPr lang="sv-SE" dirty="0" err="1"/>
              <a:t>main</a:t>
            </a:r>
            <a:endParaRPr lang="sv-SE" dirty="0"/>
          </a:p>
        </p:txBody>
      </p:sp>
      <p:sp>
        <p:nvSpPr>
          <p:cNvPr id="48" name="TextBox 47">
            <a:extLst>
              <a:ext uri="{FF2B5EF4-FFF2-40B4-BE49-F238E27FC236}">
                <a16:creationId xmlns:a16="http://schemas.microsoft.com/office/drawing/2014/main" id="{B5E6302F-E344-BA49-4FDB-E9738257F9B4}"/>
              </a:ext>
            </a:extLst>
          </p:cNvPr>
          <p:cNvSpPr txBox="1"/>
          <p:nvPr/>
        </p:nvSpPr>
        <p:spPr>
          <a:xfrm>
            <a:off x="8193226" y="5573021"/>
            <a:ext cx="2225289"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checkout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main</a:t>
            </a:r>
            <a:endParaRPr lang="sv-SE" sz="1400" dirty="0">
              <a:highlight>
                <a:srgbClr val="C0C0C0"/>
              </a:highlight>
              <a:latin typeface="Courier New" panose="02070309020205020404" pitchFamily="49" charset="0"/>
              <a:cs typeface="Courier New" panose="02070309020205020404" pitchFamily="49" charset="0"/>
            </a:endParaRPr>
          </a:p>
        </p:txBody>
      </p:sp>
      <p:sp>
        <p:nvSpPr>
          <p:cNvPr id="49" name="TextBox 48">
            <a:extLst>
              <a:ext uri="{FF2B5EF4-FFF2-40B4-BE49-F238E27FC236}">
                <a16:creationId xmlns:a16="http://schemas.microsoft.com/office/drawing/2014/main" id="{1ACF8BEE-023B-2C4B-DBA0-0B1FDAF6DD53}"/>
              </a:ext>
            </a:extLst>
          </p:cNvPr>
          <p:cNvSpPr txBox="1"/>
          <p:nvPr/>
        </p:nvSpPr>
        <p:spPr>
          <a:xfrm>
            <a:off x="8193225" y="5871856"/>
            <a:ext cx="2547492"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merge</a:t>
            </a:r>
            <a:r>
              <a:rPr lang="sv-SE" sz="1400" dirty="0">
                <a:highlight>
                  <a:srgbClr val="C0C0C0"/>
                </a:highlight>
                <a:latin typeface="Courier New" panose="02070309020205020404" pitchFamily="49" charset="0"/>
                <a:cs typeface="Courier New" panose="02070309020205020404" pitchFamily="49" charset="0"/>
              </a:rPr>
              <a:t> min-</a:t>
            </a:r>
            <a:r>
              <a:rPr lang="sv-SE" sz="1400" dirty="0" err="1">
                <a:highlight>
                  <a:srgbClr val="C0C0C0"/>
                </a:highlight>
                <a:latin typeface="Courier New" panose="02070309020205020404" pitchFamily="49" charset="0"/>
                <a:cs typeface="Courier New" panose="02070309020205020404" pitchFamily="49" charset="0"/>
              </a:rPr>
              <a:t>branch</a:t>
            </a:r>
            <a:endParaRPr lang="sv-SE" sz="1400" dirty="0">
              <a:highlight>
                <a:srgbClr val="C0C0C0"/>
              </a:highlight>
              <a:latin typeface="Courier New" panose="02070309020205020404" pitchFamily="49" charset="0"/>
              <a:cs typeface="Courier New" panose="02070309020205020404" pitchFamily="49" charset="0"/>
            </a:endParaRPr>
          </a:p>
        </p:txBody>
      </p:sp>
      <p:sp>
        <p:nvSpPr>
          <p:cNvPr id="52" name="TextBox 51">
            <a:extLst>
              <a:ext uri="{FF2B5EF4-FFF2-40B4-BE49-F238E27FC236}">
                <a16:creationId xmlns:a16="http://schemas.microsoft.com/office/drawing/2014/main" id="{D7E864B9-C7CB-B85F-1E4D-715E58D57C65}"/>
              </a:ext>
            </a:extLst>
          </p:cNvPr>
          <p:cNvSpPr txBox="1"/>
          <p:nvPr/>
        </p:nvSpPr>
        <p:spPr>
          <a:xfrm>
            <a:off x="7348883" y="6264770"/>
            <a:ext cx="4910319"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push -–set-</a:t>
            </a:r>
            <a:r>
              <a:rPr lang="sv-SE" sz="1400" dirty="0" err="1">
                <a:highlight>
                  <a:srgbClr val="C0C0C0"/>
                </a:highlight>
                <a:latin typeface="Courier New" panose="02070309020205020404" pitchFamily="49" charset="0"/>
                <a:cs typeface="Courier New" panose="02070309020205020404" pitchFamily="49" charset="0"/>
              </a:rPr>
              <a:t>upstream</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origin</a:t>
            </a:r>
            <a:r>
              <a:rPr lang="sv-SE" sz="1400" dirty="0">
                <a:highlight>
                  <a:srgbClr val="C0C0C0"/>
                </a:highlight>
                <a:latin typeface="Courier New" panose="02070309020205020404" pitchFamily="49" charset="0"/>
                <a:cs typeface="Courier New" panose="02070309020205020404" pitchFamily="49" charset="0"/>
              </a:rPr>
              <a:t> min-</a:t>
            </a:r>
            <a:r>
              <a:rPr lang="sv-SE" sz="1400" dirty="0" err="1">
                <a:highlight>
                  <a:srgbClr val="C0C0C0"/>
                </a:highlight>
                <a:latin typeface="Courier New" panose="02070309020205020404" pitchFamily="49" charset="0"/>
                <a:cs typeface="Courier New" panose="02070309020205020404" pitchFamily="49" charset="0"/>
              </a:rPr>
              <a:t>branch</a:t>
            </a:r>
            <a:r>
              <a:rPr lang="sv-SE" sz="1400" dirty="0">
                <a:highlight>
                  <a:srgbClr val="C0C0C0"/>
                </a:highligh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2052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grpId="0" nodeType="afterEffect">
                                  <p:stCondLst>
                                    <p:cond delay="0"/>
                                  </p:stCondLst>
                                  <p:childTnLst>
                                    <p:set>
                                      <p:cBhvr>
                                        <p:cTn id="9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23" grpId="0" animBg="1"/>
      <p:bldP spid="30" grpId="0" animBg="1"/>
      <p:bldP spid="33" grpId="0" animBg="1"/>
      <p:bldP spid="35" grpId="0" animBg="1"/>
      <p:bldP spid="40" grpId="0" animBg="1"/>
      <p:bldP spid="41" grpId="0" animBg="1"/>
      <p:bldP spid="3" grpId="0"/>
      <p:bldP spid="6" grpId="0"/>
      <p:bldP spid="7" grpId="0"/>
      <p:bldP spid="8" grpId="0"/>
      <p:bldP spid="10" grpId="0"/>
      <p:bldP spid="16" grpId="0"/>
      <p:bldP spid="19" grpId="0"/>
      <p:bldP spid="21" grpId="0"/>
      <p:bldP spid="22" grpId="0"/>
      <p:bldP spid="24" grpId="0"/>
      <p:bldP spid="26" grpId="0"/>
      <p:bldP spid="28" grpId="0"/>
      <p:bldP spid="34" grpId="0"/>
      <p:bldP spid="36" grpId="0"/>
      <p:bldP spid="38" grpId="0"/>
      <p:bldP spid="47" grpId="0"/>
      <p:bldP spid="48" grpId="0"/>
      <p:bldP spid="49"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74ED47-971E-F677-A16D-2D9742E18934}"/>
              </a:ext>
            </a:extLst>
          </p:cNvPr>
          <p:cNvPicPr>
            <a:picLocks noChangeAspect="1"/>
          </p:cNvPicPr>
          <p:nvPr/>
        </p:nvPicPr>
        <p:blipFill>
          <a:blip r:embed="rId3"/>
          <a:srcRect l="6616" r="3168"/>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7" name="Group 16">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2" name="Freeform: Shape 11">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7310340B-D4D3-8DCD-55BD-AB580AA10A08}"/>
              </a:ext>
            </a:extLst>
          </p:cNvPr>
          <p:cNvSpPr txBox="1"/>
          <p:nvPr/>
        </p:nvSpPr>
        <p:spPr>
          <a:xfrm>
            <a:off x="6981826" y="3146400"/>
            <a:ext cx="4391024" cy="26820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err="1">
                <a:solidFill>
                  <a:schemeClr val="bg1">
                    <a:alpha val="80000"/>
                  </a:schemeClr>
                </a:solidFill>
              </a:rPr>
              <a:t>Rödluvan</a:t>
            </a:r>
            <a:r>
              <a:rPr lang="en-US" sz="2400" dirty="0">
                <a:solidFill>
                  <a:schemeClr val="bg1">
                    <a:alpha val="80000"/>
                  </a:schemeClr>
                </a:solidFill>
              </a:rPr>
              <a:t> - </a:t>
            </a:r>
            <a:r>
              <a:rPr lang="en-US" sz="2400" dirty="0" err="1">
                <a:solidFill>
                  <a:schemeClr val="bg1">
                    <a:alpha val="80000"/>
                  </a:schemeClr>
                </a:solidFill>
              </a:rPr>
              <a:t>Github</a:t>
            </a:r>
            <a:r>
              <a:rPr lang="en-US" sz="2400" dirty="0">
                <a:solidFill>
                  <a:schemeClr val="bg1">
                    <a:alpha val="80000"/>
                  </a:schemeClr>
                </a:solidFill>
              </a:rPr>
              <a:t> edition</a:t>
            </a:r>
          </a:p>
        </p:txBody>
      </p:sp>
    </p:spTree>
    <p:extLst>
      <p:ext uri="{BB962C8B-B14F-4D97-AF65-F5344CB8AC3E}">
        <p14:creationId xmlns:p14="http://schemas.microsoft.com/office/powerpoint/2010/main" val="3229381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635B77-A1A8-8CDF-0DFD-7346F6F29128}"/>
              </a:ext>
            </a:extLst>
          </p:cNvPr>
          <p:cNvSpPr>
            <a:spLocks noGrp="1"/>
          </p:cNvSpPr>
          <p:nvPr>
            <p:ph type="title"/>
          </p:nvPr>
        </p:nvSpPr>
        <p:spPr>
          <a:xfrm>
            <a:off x="1371599" y="294538"/>
            <a:ext cx="9895951" cy="1033669"/>
          </a:xfrm>
        </p:spPr>
        <p:txBody>
          <a:bodyPr>
            <a:normAutofit/>
          </a:bodyPr>
          <a:lstStyle/>
          <a:p>
            <a:r>
              <a:rPr lang="sv-SE" sz="4000">
                <a:solidFill>
                  <a:srgbClr val="FFFFFF"/>
                </a:solidFill>
              </a:rPr>
              <a:t>Uppgift: Skriv sagan om Rödluvan</a:t>
            </a:r>
          </a:p>
        </p:txBody>
      </p:sp>
      <p:sp>
        <p:nvSpPr>
          <p:cNvPr id="3" name="Content Placeholder 2">
            <a:extLst>
              <a:ext uri="{FF2B5EF4-FFF2-40B4-BE49-F238E27FC236}">
                <a16:creationId xmlns:a16="http://schemas.microsoft.com/office/drawing/2014/main" id="{24C82578-96B3-5D03-1773-BCCC8E2DB086}"/>
              </a:ext>
            </a:extLst>
          </p:cNvPr>
          <p:cNvSpPr>
            <a:spLocks noGrp="1"/>
          </p:cNvSpPr>
          <p:nvPr>
            <p:ph idx="1"/>
          </p:nvPr>
        </p:nvSpPr>
        <p:spPr>
          <a:xfrm>
            <a:off x="1371599" y="2318197"/>
            <a:ext cx="9724031" cy="3683358"/>
          </a:xfrm>
        </p:spPr>
        <p:txBody>
          <a:bodyPr anchor="ctr">
            <a:normAutofit/>
          </a:bodyPr>
          <a:lstStyle/>
          <a:p>
            <a:r>
              <a:rPr lang="sv-SE" sz="2000"/>
              <a:t>Ett team – Kalle, Lisa och Pelle – ska skriva sagan om Rödluvan med hjälp av Git/GitHub.</a:t>
            </a:r>
          </a:p>
          <a:p>
            <a:r>
              <a:rPr lang="sv-SE" sz="2000"/>
              <a:t>De bestämmer sig för att skriva texten i </a:t>
            </a:r>
            <a:r>
              <a:rPr lang="sv-SE" sz="2000">
                <a:hlinkClick r:id="rId3"/>
              </a:rPr>
              <a:t>Markdown</a:t>
            </a:r>
            <a:r>
              <a:rPr lang="sv-SE" sz="2000"/>
              <a:t> format (*.md). Detta format används mycket på GitHub, både i Readme-filer och i wikis för dokumentation.</a:t>
            </a:r>
          </a:p>
          <a:p>
            <a:r>
              <a:rPr lang="sv-SE" sz="2000"/>
              <a:t>Kalle skapar ett repository på sitt GitHub-konto och bjuder in Lisa och Pelle till det.</a:t>
            </a:r>
          </a:p>
          <a:p>
            <a:r>
              <a:rPr lang="sv-SE" sz="2000"/>
              <a:t>De bestämmer sig för att skriva sagan med 6 kapitel och skriva två kapitel var.</a:t>
            </a:r>
          </a:p>
        </p:txBody>
      </p:sp>
    </p:spTree>
    <p:extLst>
      <p:ext uri="{BB962C8B-B14F-4D97-AF65-F5344CB8AC3E}">
        <p14:creationId xmlns:p14="http://schemas.microsoft.com/office/powerpoint/2010/main" val="2778014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08665-FCC7-950D-608E-0EED242D6AB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Arbetsfördelning</a:t>
            </a:r>
          </a:p>
        </p:txBody>
      </p:sp>
      <p:graphicFrame>
        <p:nvGraphicFramePr>
          <p:cNvPr id="3" name="Table 2">
            <a:extLst>
              <a:ext uri="{FF2B5EF4-FFF2-40B4-BE49-F238E27FC236}">
                <a16:creationId xmlns:a16="http://schemas.microsoft.com/office/drawing/2014/main" id="{72675722-43CF-BAFF-366B-1A351AA91A09}"/>
              </a:ext>
            </a:extLst>
          </p:cNvPr>
          <p:cNvGraphicFramePr>
            <a:graphicFrameLocks noGrp="1"/>
          </p:cNvGraphicFramePr>
          <p:nvPr>
            <p:extLst>
              <p:ext uri="{D42A27DB-BD31-4B8C-83A1-F6EECF244321}">
                <p14:modId xmlns:p14="http://schemas.microsoft.com/office/powerpoint/2010/main" val="2701297399"/>
              </p:ext>
            </p:extLst>
          </p:nvPr>
        </p:nvGraphicFramePr>
        <p:xfrm>
          <a:off x="432225" y="2141414"/>
          <a:ext cx="11327550" cy="4101923"/>
        </p:xfrm>
        <a:graphic>
          <a:graphicData uri="http://schemas.openxmlformats.org/drawingml/2006/table">
            <a:tbl>
              <a:tblPr firstRow="1" bandRow="1">
                <a:tableStyleId>{5C22544A-7EE6-4342-B048-85BDC9FD1C3A}</a:tableStyleId>
              </a:tblPr>
              <a:tblGrid>
                <a:gridCol w="7604335">
                  <a:extLst>
                    <a:ext uri="{9D8B030D-6E8A-4147-A177-3AD203B41FA5}">
                      <a16:colId xmlns:a16="http://schemas.microsoft.com/office/drawing/2014/main" val="3656374806"/>
                    </a:ext>
                  </a:extLst>
                </a:gridCol>
                <a:gridCol w="3723215">
                  <a:extLst>
                    <a:ext uri="{9D8B030D-6E8A-4147-A177-3AD203B41FA5}">
                      <a16:colId xmlns:a16="http://schemas.microsoft.com/office/drawing/2014/main" val="1244281489"/>
                    </a:ext>
                  </a:extLst>
                </a:gridCol>
              </a:tblGrid>
              <a:tr h="585989">
                <a:tc>
                  <a:txBody>
                    <a:bodyPr/>
                    <a:lstStyle/>
                    <a:p>
                      <a:r>
                        <a:rPr lang="sv-SE" sz="2600"/>
                        <a:t>Kapitel 1</a:t>
                      </a:r>
                    </a:p>
                  </a:txBody>
                  <a:tcPr marL="133179" marR="133179" marT="66590" marB="66590"/>
                </a:tc>
                <a:tc>
                  <a:txBody>
                    <a:bodyPr/>
                    <a:lstStyle/>
                    <a:p>
                      <a:r>
                        <a:rPr lang="sv-SE" sz="2600"/>
                        <a:t>Ansvarig</a:t>
                      </a:r>
                    </a:p>
                  </a:txBody>
                  <a:tcPr marL="133179" marR="133179" marT="66590" marB="66590"/>
                </a:tc>
                <a:extLst>
                  <a:ext uri="{0D108BD9-81ED-4DB2-BD59-A6C34878D82A}">
                    <a16:rowId xmlns:a16="http://schemas.microsoft.com/office/drawing/2014/main" val="2916236886"/>
                  </a:ext>
                </a:extLst>
              </a:tr>
              <a:tr h="585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2600" b="1" i="0" kern="1200">
                          <a:solidFill>
                            <a:schemeClr val="dk1"/>
                          </a:solidFill>
                          <a:effectLst/>
                          <a:latin typeface="+mn-lt"/>
                          <a:ea typeface="+mn-ea"/>
                          <a:cs typeface="+mn-cs"/>
                        </a:rPr>
                        <a:t>Kapitel 1: Rödluvan och hennes uppdrag</a:t>
                      </a:r>
                    </a:p>
                  </a:txBody>
                  <a:tcPr marL="133179" marR="133179" marT="66590" marB="66590"/>
                </a:tc>
                <a:tc>
                  <a:txBody>
                    <a:bodyPr/>
                    <a:lstStyle/>
                    <a:p>
                      <a:r>
                        <a:rPr lang="sv-SE" sz="2600"/>
                        <a:t>Kalle</a:t>
                      </a:r>
                    </a:p>
                  </a:txBody>
                  <a:tcPr marL="133179" marR="133179" marT="66590" marB="66590"/>
                </a:tc>
                <a:extLst>
                  <a:ext uri="{0D108BD9-81ED-4DB2-BD59-A6C34878D82A}">
                    <a16:rowId xmlns:a16="http://schemas.microsoft.com/office/drawing/2014/main" val="1077766036"/>
                  </a:ext>
                </a:extLst>
              </a:tr>
              <a:tr h="585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2600" b="1" i="0" kern="1200">
                          <a:solidFill>
                            <a:schemeClr val="dk1"/>
                          </a:solidFill>
                          <a:effectLst/>
                          <a:latin typeface="+mn-lt"/>
                          <a:ea typeface="+mn-ea"/>
                          <a:cs typeface="+mn-cs"/>
                        </a:rPr>
                        <a:t>Kapitel 2: Mötet med vargen</a:t>
                      </a:r>
                    </a:p>
                  </a:txBody>
                  <a:tcPr marL="133179" marR="133179" marT="66590" marB="66590"/>
                </a:tc>
                <a:tc>
                  <a:txBody>
                    <a:bodyPr/>
                    <a:lstStyle/>
                    <a:p>
                      <a:r>
                        <a:rPr lang="sv-SE" sz="2600"/>
                        <a:t>Kalle</a:t>
                      </a:r>
                    </a:p>
                  </a:txBody>
                  <a:tcPr marL="133179" marR="133179" marT="66590" marB="66590"/>
                </a:tc>
                <a:extLst>
                  <a:ext uri="{0D108BD9-81ED-4DB2-BD59-A6C34878D82A}">
                    <a16:rowId xmlns:a16="http://schemas.microsoft.com/office/drawing/2014/main" val="1576240588"/>
                  </a:ext>
                </a:extLst>
              </a:tr>
              <a:tr h="585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2600" b="1" i="0" kern="1200">
                          <a:solidFill>
                            <a:schemeClr val="dk1"/>
                          </a:solidFill>
                          <a:effectLst/>
                          <a:latin typeface="+mn-lt"/>
                          <a:ea typeface="+mn-ea"/>
                          <a:cs typeface="+mn-cs"/>
                        </a:rPr>
                        <a:t>Kapitel 3: Vargens listiga plan</a:t>
                      </a:r>
                    </a:p>
                  </a:txBody>
                  <a:tcPr marL="133179" marR="133179" marT="66590" marB="66590"/>
                </a:tc>
                <a:tc>
                  <a:txBody>
                    <a:bodyPr/>
                    <a:lstStyle/>
                    <a:p>
                      <a:r>
                        <a:rPr lang="sv-SE" sz="2600"/>
                        <a:t>Lisa</a:t>
                      </a:r>
                    </a:p>
                  </a:txBody>
                  <a:tcPr marL="133179" marR="133179" marT="66590" marB="66590"/>
                </a:tc>
                <a:extLst>
                  <a:ext uri="{0D108BD9-81ED-4DB2-BD59-A6C34878D82A}">
                    <a16:rowId xmlns:a16="http://schemas.microsoft.com/office/drawing/2014/main" val="1723800118"/>
                  </a:ext>
                </a:extLst>
              </a:tr>
              <a:tr h="585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2600" b="1" i="0" kern="1200">
                          <a:solidFill>
                            <a:schemeClr val="dk1"/>
                          </a:solidFill>
                          <a:effectLst/>
                          <a:latin typeface="+mn-lt"/>
                          <a:ea typeface="+mn-ea"/>
                          <a:cs typeface="+mn-cs"/>
                        </a:rPr>
                        <a:t>Kapitel 4: Vargen i mormors stuga</a:t>
                      </a:r>
                    </a:p>
                  </a:txBody>
                  <a:tcPr marL="133179" marR="133179" marT="66590" marB="66590"/>
                </a:tc>
                <a:tc>
                  <a:txBody>
                    <a:bodyPr/>
                    <a:lstStyle/>
                    <a:p>
                      <a:r>
                        <a:rPr lang="sv-SE" sz="2600"/>
                        <a:t>Lisa</a:t>
                      </a:r>
                    </a:p>
                  </a:txBody>
                  <a:tcPr marL="133179" marR="133179" marT="66590" marB="66590"/>
                </a:tc>
                <a:extLst>
                  <a:ext uri="{0D108BD9-81ED-4DB2-BD59-A6C34878D82A}">
                    <a16:rowId xmlns:a16="http://schemas.microsoft.com/office/drawing/2014/main" val="1481430602"/>
                  </a:ext>
                </a:extLst>
              </a:tr>
              <a:tr h="585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2600" b="1" i="0" kern="1200">
                          <a:solidFill>
                            <a:schemeClr val="dk1"/>
                          </a:solidFill>
                          <a:effectLst/>
                          <a:latin typeface="+mn-lt"/>
                          <a:ea typeface="+mn-ea"/>
                          <a:cs typeface="+mn-cs"/>
                        </a:rPr>
                        <a:t>Kapitel 5: Rödluvan anländer</a:t>
                      </a:r>
                    </a:p>
                  </a:txBody>
                  <a:tcPr marL="133179" marR="133179" marT="66590" marB="66590"/>
                </a:tc>
                <a:tc>
                  <a:txBody>
                    <a:bodyPr/>
                    <a:lstStyle/>
                    <a:p>
                      <a:r>
                        <a:rPr lang="sv-SE" sz="2600"/>
                        <a:t>Pelle</a:t>
                      </a:r>
                    </a:p>
                  </a:txBody>
                  <a:tcPr marL="133179" marR="133179" marT="66590" marB="66590"/>
                </a:tc>
                <a:extLst>
                  <a:ext uri="{0D108BD9-81ED-4DB2-BD59-A6C34878D82A}">
                    <a16:rowId xmlns:a16="http://schemas.microsoft.com/office/drawing/2014/main" val="8596318"/>
                  </a:ext>
                </a:extLst>
              </a:tr>
              <a:tr h="585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2600" b="1" i="0" kern="1200">
                          <a:solidFill>
                            <a:schemeClr val="dk1"/>
                          </a:solidFill>
                          <a:effectLst/>
                          <a:latin typeface="+mn-lt"/>
                          <a:ea typeface="+mn-ea"/>
                          <a:cs typeface="+mn-cs"/>
                        </a:rPr>
                        <a:t>Kapitel 6: Räddningen</a:t>
                      </a:r>
                    </a:p>
                  </a:txBody>
                  <a:tcPr marL="133179" marR="133179" marT="66590" marB="66590"/>
                </a:tc>
                <a:tc>
                  <a:txBody>
                    <a:bodyPr/>
                    <a:lstStyle/>
                    <a:p>
                      <a:r>
                        <a:rPr lang="sv-SE" sz="2600"/>
                        <a:t>Pelle</a:t>
                      </a:r>
                    </a:p>
                  </a:txBody>
                  <a:tcPr marL="133179" marR="133179" marT="66590" marB="66590"/>
                </a:tc>
                <a:extLst>
                  <a:ext uri="{0D108BD9-81ED-4DB2-BD59-A6C34878D82A}">
                    <a16:rowId xmlns:a16="http://schemas.microsoft.com/office/drawing/2014/main" val="224511990"/>
                  </a:ext>
                </a:extLst>
              </a:tr>
            </a:tbl>
          </a:graphicData>
        </a:graphic>
      </p:graphicFrame>
    </p:spTree>
    <p:extLst>
      <p:ext uri="{BB962C8B-B14F-4D97-AF65-F5344CB8AC3E}">
        <p14:creationId xmlns:p14="http://schemas.microsoft.com/office/powerpoint/2010/main" val="2083695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2238-70F4-490F-C0BD-2767E1064499}"/>
              </a:ext>
            </a:extLst>
          </p:cNvPr>
          <p:cNvSpPr>
            <a:spLocks noGrp="1"/>
          </p:cNvSpPr>
          <p:nvPr>
            <p:ph type="title"/>
          </p:nvPr>
        </p:nvSpPr>
        <p:spPr/>
        <p:txBody>
          <a:bodyPr/>
          <a:lstStyle/>
          <a:p>
            <a:r>
              <a:rPr lang="sv-SE" dirty="0"/>
              <a:t>Steg 1. Skapa </a:t>
            </a:r>
            <a:r>
              <a:rPr lang="sv-SE" dirty="0" err="1"/>
              <a:t>github</a:t>
            </a:r>
            <a:r>
              <a:rPr lang="sv-SE" dirty="0"/>
              <a:t> </a:t>
            </a:r>
            <a:r>
              <a:rPr lang="sv-SE" dirty="0" err="1"/>
              <a:t>repository</a:t>
            </a:r>
            <a:endParaRPr lang="sv-SE" dirty="0"/>
          </a:p>
        </p:txBody>
      </p:sp>
      <p:pic>
        <p:nvPicPr>
          <p:cNvPr id="4" name="Picture 3">
            <a:extLst>
              <a:ext uri="{FF2B5EF4-FFF2-40B4-BE49-F238E27FC236}">
                <a16:creationId xmlns:a16="http://schemas.microsoft.com/office/drawing/2014/main" id="{FE3D7318-BC34-D4A5-FD4A-BF6BB1B4ECB6}"/>
              </a:ext>
            </a:extLst>
          </p:cNvPr>
          <p:cNvPicPr>
            <a:picLocks noChangeAspect="1"/>
          </p:cNvPicPr>
          <p:nvPr/>
        </p:nvPicPr>
        <p:blipFill>
          <a:blip r:embed="rId2"/>
          <a:stretch>
            <a:fillRect/>
          </a:stretch>
        </p:blipFill>
        <p:spPr>
          <a:xfrm>
            <a:off x="461356" y="1363984"/>
            <a:ext cx="6982352" cy="5119245"/>
          </a:xfrm>
          <a:prstGeom prst="rect">
            <a:avLst/>
          </a:prstGeom>
        </p:spPr>
      </p:pic>
      <p:sp>
        <p:nvSpPr>
          <p:cNvPr id="5" name="TextBox 4">
            <a:extLst>
              <a:ext uri="{FF2B5EF4-FFF2-40B4-BE49-F238E27FC236}">
                <a16:creationId xmlns:a16="http://schemas.microsoft.com/office/drawing/2014/main" id="{5AFA932E-495D-5342-4649-7486D1B9A21F}"/>
              </a:ext>
            </a:extLst>
          </p:cNvPr>
          <p:cNvSpPr txBox="1"/>
          <p:nvPr/>
        </p:nvSpPr>
        <p:spPr>
          <a:xfrm>
            <a:off x="8025938" y="1824644"/>
            <a:ext cx="3557847" cy="4247317"/>
          </a:xfrm>
          <a:prstGeom prst="rect">
            <a:avLst/>
          </a:prstGeom>
          <a:noFill/>
        </p:spPr>
        <p:txBody>
          <a:bodyPr wrap="square" rtlCol="0">
            <a:spAutoFit/>
          </a:bodyPr>
          <a:lstStyle/>
          <a:p>
            <a:pPr marL="342900" indent="-342900">
              <a:buAutoNum type="arabicPeriod"/>
            </a:pPr>
            <a:r>
              <a:rPr lang="sv-SE" dirty="0"/>
              <a:t>Vi gör </a:t>
            </a:r>
            <a:r>
              <a:rPr lang="sv-SE" dirty="0" err="1"/>
              <a:t>repositoryt</a:t>
            </a:r>
            <a:r>
              <a:rPr lang="sv-SE" dirty="0"/>
              <a:t> publikt</a:t>
            </a:r>
          </a:p>
          <a:p>
            <a:pPr marL="342900" indent="-342900">
              <a:buAutoNum type="arabicPeriod"/>
            </a:pPr>
            <a:r>
              <a:rPr lang="sv-SE" dirty="0"/>
              <a:t>En </a:t>
            </a:r>
            <a:r>
              <a:rPr lang="sv-SE" dirty="0" err="1"/>
              <a:t>readme</a:t>
            </a:r>
            <a:r>
              <a:rPr lang="sv-SE" dirty="0"/>
              <a:t> fil är alltid bra – den visas dessutom när man går in på </a:t>
            </a:r>
            <a:r>
              <a:rPr lang="sv-SE" dirty="0" err="1"/>
              <a:t>GitHub</a:t>
            </a:r>
            <a:r>
              <a:rPr lang="sv-SE" dirty="0"/>
              <a:t>.</a:t>
            </a:r>
          </a:p>
          <a:p>
            <a:pPr marL="342900" indent="-342900">
              <a:buAutoNum type="arabicPeriod"/>
            </a:pPr>
            <a:r>
              <a:rPr lang="sv-SE" dirty="0"/>
              <a:t>Här väljer man .</a:t>
            </a:r>
            <a:r>
              <a:rPr lang="sv-SE" dirty="0" err="1"/>
              <a:t>gitignore</a:t>
            </a:r>
            <a:r>
              <a:rPr lang="sv-SE" dirty="0"/>
              <a:t> fil. Till detta projekt behöver vi ingen, men det finns färdiga att välja på t ex för Visual Studio/.NET.</a:t>
            </a:r>
          </a:p>
          <a:p>
            <a:pPr marL="342900" indent="-342900">
              <a:buAutoNum type="arabicPeriod"/>
            </a:pPr>
            <a:r>
              <a:rPr lang="sv-SE" dirty="0"/>
              <a:t>Här kan man välja licens. Det finns många att välja på, välj gärna en öppen, tillåtande licens som MIT eller Apache 2.0 om ni vill att andra ska kunna använda/bidra till ert arbete.</a:t>
            </a:r>
          </a:p>
        </p:txBody>
      </p:sp>
      <p:cxnSp>
        <p:nvCxnSpPr>
          <p:cNvPr id="7" name="Straight Arrow Connector 6">
            <a:extLst>
              <a:ext uri="{FF2B5EF4-FFF2-40B4-BE49-F238E27FC236}">
                <a16:creationId xmlns:a16="http://schemas.microsoft.com/office/drawing/2014/main" id="{D16EC247-194D-CC8B-5EAE-EC5361B64420}"/>
              </a:ext>
            </a:extLst>
          </p:cNvPr>
          <p:cNvCxnSpPr/>
          <p:nvPr/>
        </p:nvCxnSpPr>
        <p:spPr>
          <a:xfrm flipH="1">
            <a:off x="1745673" y="2019993"/>
            <a:ext cx="6325985" cy="1903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95D9C83-8C83-CB8F-773F-5913DB0E729F}"/>
              </a:ext>
            </a:extLst>
          </p:cNvPr>
          <p:cNvCxnSpPr/>
          <p:nvPr/>
        </p:nvCxnSpPr>
        <p:spPr>
          <a:xfrm flipH="1">
            <a:off x="2136371" y="2344189"/>
            <a:ext cx="5935287" cy="2464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FF99841-A308-CFB9-359C-AF509DA65FB6}"/>
              </a:ext>
            </a:extLst>
          </p:cNvPr>
          <p:cNvCxnSpPr>
            <a:cxnSpLocks/>
          </p:cNvCxnSpPr>
          <p:nvPr/>
        </p:nvCxnSpPr>
        <p:spPr>
          <a:xfrm flipH="1">
            <a:off x="2136371" y="3271058"/>
            <a:ext cx="5889567" cy="2161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2C86345-2785-975E-F72C-6F6940A19374}"/>
              </a:ext>
            </a:extLst>
          </p:cNvPr>
          <p:cNvCxnSpPr>
            <a:cxnSpLocks/>
          </p:cNvCxnSpPr>
          <p:nvPr/>
        </p:nvCxnSpPr>
        <p:spPr>
          <a:xfrm flipH="1">
            <a:off x="2090651" y="4351712"/>
            <a:ext cx="5935287" cy="17940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5666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955C-8B22-4046-DBFC-470CE8AD610C}"/>
              </a:ext>
            </a:extLst>
          </p:cNvPr>
          <p:cNvSpPr>
            <a:spLocks noGrp="1"/>
          </p:cNvSpPr>
          <p:nvPr>
            <p:ph type="title"/>
          </p:nvPr>
        </p:nvSpPr>
        <p:spPr/>
        <p:txBody>
          <a:bodyPr/>
          <a:lstStyle/>
          <a:p>
            <a:r>
              <a:rPr lang="sv-SE" dirty="0"/>
              <a:t>Steg 2. Gå in på Settings och bjud in andra användare</a:t>
            </a:r>
          </a:p>
        </p:txBody>
      </p:sp>
      <p:pic>
        <p:nvPicPr>
          <p:cNvPr id="4" name="Picture 3">
            <a:extLst>
              <a:ext uri="{FF2B5EF4-FFF2-40B4-BE49-F238E27FC236}">
                <a16:creationId xmlns:a16="http://schemas.microsoft.com/office/drawing/2014/main" id="{C255C2AF-5CD1-466E-9F11-87731FCD2495}"/>
              </a:ext>
            </a:extLst>
          </p:cNvPr>
          <p:cNvPicPr>
            <a:picLocks noChangeAspect="1"/>
          </p:cNvPicPr>
          <p:nvPr/>
        </p:nvPicPr>
        <p:blipFill>
          <a:blip r:embed="rId2"/>
          <a:stretch>
            <a:fillRect/>
          </a:stretch>
        </p:blipFill>
        <p:spPr>
          <a:xfrm>
            <a:off x="536170" y="1619879"/>
            <a:ext cx="7117445" cy="5138367"/>
          </a:xfrm>
          <a:prstGeom prst="rect">
            <a:avLst/>
          </a:prstGeom>
        </p:spPr>
      </p:pic>
      <p:sp>
        <p:nvSpPr>
          <p:cNvPr id="5" name="Rectangle 4">
            <a:extLst>
              <a:ext uri="{FF2B5EF4-FFF2-40B4-BE49-F238E27FC236}">
                <a16:creationId xmlns:a16="http://schemas.microsoft.com/office/drawing/2014/main" id="{12599B8A-8967-7F6C-6406-CDDB3FF01474}"/>
              </a:ext>
            </a:extLst>
          </p:cNvPr>
          <p:cNvSpPr/>
          <p:nvPr/>
        </p:nvSpPr>
        <p:spPr>
          <a:xfrm>
            <a:off x="4705004" y="5257800"/>
            <a:ext cx="2763981" cy="12350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490680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0E14-DD46-6C59-39CB-771604CDDD14}"/>
              </a:ext>
            </a:extLst>
          </p:cNvPr>
          <p:cNvSpPr>
            <a:spLocks noGrp="1"/>
          </p:cNvSpPr>
          <p:nvPr>
            <p:ph type="title"/>
          </p:nvPr>
        </p:nvSpPr>
        <p:spPr/>
        <p:txBody>
          <a:bodyPr/>
          <a:lstStyle/>
          <a:p>
            <a:r>
              <a:rPr lang="sv-SE" dirty="0"/>
              <a:t>Steg 3. Klona </a:t>
            </a:r>
            <a:r>
              <a:rPr lang="sv-SE" dirty="0" err="1"/>
              <a:t>repot</a:t>
            </a:r>
            <a:r>
              <a:rPr lang="sv-SE" dirty="0"/>
              <a:t> till din dator</a:t>
            </a:r>
          </a:p>
        </p:txBody>
      </p:sp>
      <p:pic>
        <p:nvPicPr>
          <p:cNvPr id="4" name="Picture 3">
            <a:extLst>
              <a:ext uri="{FF2B5EF4-FFF2-40B4-BE49-F238E27FC236}">
                <a16:creationId xmlns:a16="http://schemas.microsoft.com/office/drawing/2014/main" id="{2F91AF3C-EA89-9D4C-5EF8-AA49DEB858D9}"/>
              </a:ext>
            </a:extLst>
          </p:cNvPr>
          <p:cNvPicPr>
            <a:picLocks noChangeAspect="1"/>
          </p:cNvPicPr>
          <p:nvPr/>
        </p:nvPicPr>
        <p:blipFill>
          <a:blip r:embed="rId2"/>
          <a:stretch>
            <a:fillRect/>
          </a:stretch>
        </p:blipFill>
        <p:spPr>
          <a:xfrm>
            <a:off x="266008" y="1766697"/>
            <a:ext cx="10408920" cy="4673900"/>
          </a:xfrm>
          <a:prstGeom prst="rect">
            <a:avLst/>
          </a:prstGeom>
        </p:spPr>
      </p:pic>
      <p:sp>
        <p:nvSpPr>
          <p:cNvPr id="5" name="Rectangle 4">
            <a:extLst>
              <a:ext uri="{FF2B5EF4-FFF2-40B4-BE49-F238E27FC236}">
                <a16:creationId xmlns:a16="http://schemas.microsoft.com/office/drawing/2014/main" id="{593E4523-B201-E2C4-0C5E-FCC777A17B76}"/>
              </a:ext>
            </a:extLst>
          </p:cNvPr>
          <p:cNvSpPr/>
          <p:nvPr/>
        </p:nvSpPr>
        <p:spPr>
          <a:xfrm>
            <a:off x="4941916" y="4326775"/>
            <a:ext cx="3038302" cy="7315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77197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37D1-BED1-59FD-01E6-27E4EFDB7BE5}"/>
              </a:ext>
            </a:extLst>
          </p:cNvPr>
          <p:cNvSpPr>
            <a:spLocks noGrp="1"/>
          </p:cNvSpPr>
          <p:nvPr>
            <p:ph type="title"/>
          </p:nvPr>
        </p:nvSpPr>
        <p:spPr/>
        <p:txBody>
          <a:bodyPr/>
          <a:lstStyle/>
          <a:p>
            <a:r>
              <a:rPr lang="sv-SE" dirty="0"/>
              <a:t>Steg 3. Klona </a:t>
            </a:r>
            <a:r>
              <a:rPr lang="sv-SE" dirty="0" err="1"/>
              <a:t>repot</a:t>
            </a:r>
            <a:r>
              <a:rPr lang="sv-SE" dirty="0"/>
              <a:t> till din dator</a:t>
            </a:r>
          </a:p>
        </p:txBody>
      </p:sp>
      <p:pic>
        <p:nvPicPr>
          <p:cNvPr id="4" name="Picture 3" descr="A screenshot of a computer program&#10;&#10;AI-generated content may be incorrect.">
            <a:extLst>
              <a:ext uri="{FF2B5EF4-FFF2-40B4-BE49-F238E27FC236}">
                <a16:creationId xmlns:a16="http://schemas.microsoft.com/office/drawing/2014/main" id="{9AE12BC6-3944-88C1-859C-E5C5A6189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1" y="2163569"/>
            <a:ext cx="10707594" cy="3477110"/>
          </a:xfrm>
          <a:prstGeom prst="rect">
            <a:avLst/>
          </a:prstGeom>
        </p:spPr>
      </p:pic>
      <p:sp>
        <p:nvSpPr>
          <p:cNvPr id="7" name="Rectangle 6">
            <a:extLst>
              <a:ext uri="{FF2B5EF4-FFF2-40B4-BE49-F238E27FC236}">
                <a16:creationId xmlns:a16="http://schemas.microsoft.com/office/drawing/2014/main" id="{3D7A3618-A8C8-E1D2-6F3C-EBD613B88C43}"/>
              </a:ext>
            </a:extLst>
          </p:cNvPr>
          <p:cNvSpPr/>
          <p:nvPr/>
        </p:nvSpPr>
        <p:spPr>
          <a:xfrm>
            <a:off x="3614507" y="3131274"/>
            <a:ext cx="6961909" cy="4239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796901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5EE38BD2-F918-7A33-AC12-A72ED0214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34" y="1429668"/>
            <a:ext cx="8611802" cy="5163271"/>
          </a:xfrm>
          <a:prstGeom prst="rect">
            <a:avLst/>
          </a:prstGeom>
        </p:spPr>
      </p:pic>
      <p:sp>
        <p:nvSpPr>
          <p:cNvPr id="2" name="Title 1">
            <a:extLst>
              <a:ext uri="{FF2B5EF4-FFF2-40B4-BE49-F238E27FC236}">
                <a16:creationId xmlns:a16="http://schemas.microsoft.com/office/drawing/2014/main" id="{69F70AB3-7B81-D986-8E4A-E22A50ADBC3F}"/>
              </a:ext>
            </a:extLst>
          </p:cNvPr>
          <p:cNvSpPr>
            <a:spLocks noGrp="1"/>
          </p:cNvSpPr>
          <p:nvPr>
            <p:ph type="title"/>
          </p:nvPr>
        </p:nvSpPr>
        <p:spPr/>
        <p:txBody>
          <a:bodyPr/>
          <a:lstStyle/>
          <a:p>
            <a:r>
              <a:rPr lang="sv-SE" dirty="0"/>
              <a:t>4. Nu finns </a:t>
            </a:r>
            <a:r>
              <a:rPr lang="sv-SE" dirty="0" err="1"/>
              <a:t>repositoryt</a:t>
            </a:r>
            <a:r>
              <a:rPr lang="sv-SE" dirty="0"/>
              <a:t> på vår lokala dator</a:t>
            </a:r>
          </a:p>
        </p:txBody>
      </p:sp>
      <p:sp>
        <p:nvSpPr>
          <p:cNvPr id="5" name="Rectangle 4">
            <a:extLst>
              <a:ext uri="{FF2B5EF4-FFF2-40B4-BE49-F238E27FC236}">
                <a16:creationId xmlns:a16="http://schemas.microsoft.com/office/drawing/2014/main" id="{CB2C2F2F-7A75-B61F-D18B-EC753654CE4E}"/>
              </a:ext>
            </a:extLst>
          </p:cNvPr>
          <p:cNvSpPr/>
          <p:nvPr/>
        </p:nvSpPr>
        <p:spPr>
          <a:xfrm>
            <a:off x="5004261" y="3025833"/>
            <a:ext cx="748145" cy="4364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ctangle 2">
            <a:extLst>
              <a:ext uri="{FF2B5EF4-FFF2-40B4-BE49-F238E27FC236}">
                <a16:creationId xmlns:a16="http://schemas.microsoft.com/office/drawing/2014/main" id="{6B17FE5A-FB45-F7D8-4957-D8DC501F5ACA}"/>
              </a:ext>
            </a:extLst>
          </p:cNvPr>
          <p:cNvSpPr/>
          <p:nvPr/>
        </p:nvSpPr>
        <p:spPr>
          <a:xfrm>
            <a:off x="2288770" y="2521198"/>
            <a:ext cx="3338946" cy="4364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565788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F908-C7DD-1E37-6706-67AC1C016800}"/>
              </a:ext>
            </a:extLst>
          </p:cNvPr>
          <p:cNvSpPr>
            <a:spLocks noGrp="1"/>
          </p:cNvSpPr>
          <p:nvPr>
            <p:ph type="title"/>
          </p:nvPr>
        </p:nvSpPr>
        <p:spPr/>
        <p:txBody>
          <a:bodyPr/>
          <a:lstStyle/>
          <a:p>
            <a:r>
              <a:rPr lang="sv-SE"/>
              <a:t>Version control/versionshantering</a:t>
            </a:r>
            <a:endParaRPr lang="sv-SE" dirty="0"/>
          </a:p>
        </p:txBody>
      </p:sp>
      <p:sp>
        <p:nvSpPr>
          <p:cNvPr id="3" name="Content Placeholder 2">
            <a:extLst>
              <a:ext uri="{FF2B5EF4-FFF2-40B4-BE49-F238E27FC236}">
                <a16:creationId xmlns:a16="http://schemas.microsoft.com/office/drawing/2014/main" id="{50E833F5-28A9-50E6-C2CC-EB6256EFA9D1}"/>
              </a:ext>
            </a:extLst>
          </p:cNvPr>
          <p:cNvSpPr>
            <a:spLocks noGrp="1"/>
          </p:cNvSpPr>
          <p:nvPr>
            <p:ph idx="1"/>
          </p:nvPr>
        </p:nvSpPr>
        <p:spPr/>
        <p:txBody>
          <a:bodyPr>
            <a:normAutofit lnSpcReduction="10000"/>
          </a:bodyPr>
          <a:lstStyle/>
          <a:p>
            <a:r>
              <a:rPr lang="sv-SE" dirty="0"/>
              <a:t>Används främst inom mjukvaruutveckling för att spåra ändringar/versioner av i första hand källkodsfiler.</a:t>
            </a:r>
          </a:p>
          <a:p>
            <a:r>
              <a:rPr lang="sv-SE" dirty="0"/>
              <a:t>Möjliggör att flera personer kan arbeta samtidigt med samma </a:t>
            </a:r>
            <a:r>
              <a:rPr lang="sv-SE" dirty="0" err="1"/>
              <a:t>kodbas</a:t>
            </a:r>
            <a:r>
              <a:rPr lang="sv-SE" dirty="0"/>
              <a:t>.</a:t>
            </a:r>
          </a:p>
          <a:p>
            <a:r>
              <a:rPr lang="sv-SE" dirty="0"/>
              <a:t>Det finns både </a:t>
            </a:r>
            <a:r>
              <a:rPr lang="sv-SE" dirty="0" err="1"/>
              <a:t>distributerade</a:t>
            </a:r>
            <a:r>
              <a:rPr lang="sv-SE" dirty="0"/>
              <a:t> och centraliserade versionshanterings-system.</a:t>
            </a:r>
          </a:p>
          <a:p>
            <a:pPr lvl="1"/>
            <a:r>
              <a:rPr lang="sv-SE" dirty="0"/>
              <a:t>En </a:t>
            </a:r>
            <a:r>
              <a:rPr lang="sv-SE" b="1" dirty="0"/>
              <a:t>distribuerad versionshanterare</a:t>
            </a:r>
            <a:r>
              <a:rPr lang="sv-SE" dirty="0"/>
              <a:t> lagrar sin data lokalt på din dator, men kan replikera till andra datorer och en fjärrserver. </a:t>
            </a:r>
            <a:r>
              <a:rPr lang="sv-SE" i="1" dirty="0"/>
              <a:t>Exempel</a:t>
            </a:r>
            <a:r>
              <a:rPr lang="sv-SE" dirty="0"/>
              <a:t>: </a:t>
            </a:r>
            <a:r>
              <a:rPr lang="sv-SE" i="1" dirty="0"/>
              <a:t>Git, </a:t>
            </a:r>
            <a:r>
              <a:rPr lang="sv-SE" i="1" dirty="0" err="1"/>
              <a:t>Mercurial</a:t>
            </a:r>
            <a:endParaRPr lang="sv-SE" i="1" dirty="0"/>
          </a:p>
          <a:p>
            <a:pPr lvl="1"/>
            <a:r>
              <a:rPr lang="sv-SE" dirty="0"/>
              <a:t>En </a:t>
            </a:r>
            <a:r>
              <a:rPr lang="sv-SE" b="1" dirty="0"/>
              <a:t>centraliserad versionshanterare</a:t>
            </a:r>
            <a:r>
              <a:rPr lang="sv-SE" dirty="0"/>
              <a:t> lagrar sin data på en server, som du måste vara uppkopplad mot. </a:t>
            </a:r>
            <a:r>
              <a:rPr lang="sv-SE" i="1" dirty="0"/>
              <a:t>Exempel</a:t>
            </a:r>
            <a:r>
              <a:rPr lang="sv-SE" dirty="0"/>
              <a:t>: </a:t>
            </a:r>
            <a:r>
              <a:rPr lang="sv-SE" i="1" dirty="0"/>
              <a:t>Subversion, CVS, Microsoft TFS</a:t>
            </a:r>
          </a:p>
        </p:txBody>
      </p:sp>
    </p:spTree>
    <p:extLst>
      <p:ext uri="{BB962C8B-B14F-4D97-AF65-F5344CB8AC3E}">
        <p14:creationId xmlns:p14="http://schemas.microsoft.com/office/powerpoint/2010/main" val="44176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BC4AA4-54E9-3447-BFF4-2B05ED6A4F95}"/>
            </a:ext>
          </a:extLst>
        </p:cNvPr>
        <p:cNvGrpSpPr/>
        <p:nvPr/>
      </p:nvGrpSpPr>
      <p:grpSpPr>
        <a:xfrm>
          <a:off x="0" y="0"/>
          <a:ext cx="0" cy="0"/>
          <a:chOff x="0" y="0"/>
          <a:chExt cx="0" cy="0"/>
        </a:xfrm>
      </p:grpSpPr>
      <p:sp>
        <p:nvSpPr>
          <p:cNvPr id="70" name="Rectangle 69">
            <a:extLst>
              <a:ext uri="{FF2B5EF4-FFF2-40B4-BE49-F238E27FC236}">
                <a16:creationId xmlns:a16="http://schemas.microsoft.com/office/drawing/2014/main" id="{E670D91E-72DF-F7EB-0C21-EDD7D4A9D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71" name="Group 70">
            <a:extLst>
              <a:ext uri="{FF2B5EF4-FFF2-40B4-BE49-F238E27FC236}">
                <a16:creationId xmlns:a16="http://schemas.microsoft.com/office/drawing/2014/main" id="{6895CCA5-788E-2E42-8A41-A4FCF06019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72" name="Group 71">
              <a:extLst>
                <a:ext uri="{FF2B5EF4-FFF2-40B4-BE49-F238E27FC236}">
                  <a16:creationId xmlns:a16="http://schemas.microsoft.com/office/drawing/2014/main" id="{64BCFAE0-269D-3F2B-6C99-BDCFD8F439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73" name="Freeform: Shape 72">
                <a:extLst>
                  <a:ext uri="{FF2B5EF4-FFF2-40B4-BE49-F238E27FC236}">
                    <a16:creationId xmlns:a16="http://schemas.microsoft.com/office/drawing/2014/main" id="{200837D5-8BFB-38C5-4CEC-907E869389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4" name="Freeform: Shape 73">
                <a:extLst>
                  <a:ext uri="{FF2B5EF4-FFF2-40B4-BE49-F238E27FC236}">
                    <a16:creationId xmlns:a16="http://schemas.microsoft.com/office/drawing/2014/main" id="{7DCF3C4E-0B9A-46A5-7EE4-DFDC0C55F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75" name="Group 74">
              <a:extLst>
                <a:ext uri="{FF2B5EF4-FFF2-40B4-BE49-F238E27FC236}">
                  <a16:creationId xmlns:a16="http://schemas.microsoft.com/office/drawing/2014/main" id="{145364A1-AC17-AE0C-AEAF-6DDCC67584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42A17930-A881-4A38-5D0E-AAD86CEE1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6" name="Freeform: Shape 75">
                <a:extLst>
                  <a:ext uri="{FF2B5EF4-FFF2-40B4-BE49-F238E27FC236}">
                    <a16:creationId xmlns:a16="http://schemas.microsoft.com/office/drawing/2014/main" id="{75E63F28-E767-2BCD-FE7E-1B8DA243D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sp>
        <p:nvSpPr>
          <p:cNvPr id="2" name="Title 1">
            <a:extLst>
              <a:ext uri="{FF2B5EF4-FFF2-40B4-BE49-F238E27FC236}">
                <a16:creationId xmlns:a16="http://schemas.microsoft.com/office/drawing/2014/main" id="{E4204144-D627-E7F6-C022-B4EABAA4433A}"/>
              </a:ext>
            </a:extLst>
          </p:cNvPr>
          <p:cNvSpPr>
            <a:spLocks noGrp="1"/>
          </p:cNvSpPr>
          <p:nvPr>
            <p:ph type="ctrTitle"/>
          </p:nvPr>
        </p:nvSpPr>
        <p:spPr>
          <a:xfrm>
            <a:off x="838199" y="1120676"/>
            <a:ext cx="7021513" cy="2308324"/>
          </a:xfrm>
        </p:spPr>
        <p:txBody>
          <a:bodyPr>
            <a:normAutofit/>
          </a:bodyPr>
          <a:lstStyle/>
          <a:p>
            <a:pPr algn="l"/>
            <a:r>
              <a:rPr lang="sv-SE" sz="7200" dirty="0">
                <a:solidFill>
                  <a:schemeClr val="bg1"/>
                </a:solidFill>
              </a:rPr>
              <a:t>”Initial version” och </a:t>
            </a:r>
            <a:r>
              <a:rPr lang="sv-SE" sz="7200" dirty="0" err="1">
                <a:solidFill>
                  <a:schemeClr val="bg1"/>
                </a:solidFill>
              </a:rPr>
              <a:t>Pull</a:t>
            </a:r>
            <a:r>
              <a:rPr lang="sv-SE" sz="7200" dirty="0">
                <a:solidFill>
                  <a:schemeClr val="bg1"/>
                </a:solidFill>
              </a:rPr>
              <a:t> Requests</a:t>
            </a:r>
          </a:p>
        </p:txBody>
      </p:sp>
      <p:sp>
        <p:nvSpPr>
          <p:cNvPr id="3" name="Subtitle 2">
            <a:extLst>
              <a:ext uri="{FF2B5EF4-FFF2-40B4-BE49-F238E27FC236}">
                <a16:creationId xmlns:a16="http://schemas.microsoft.com/office/drawing/2014/main" id="{13D0D8CC-5A12-D7C1-CB74-37B88A0DC576}"/>
              </a:ext>
            </a:extLst>
          </p:cNvPr>
          <p:cNvSpPr>
            <a:spLocks noGrp="1"/>
          </p:cNvSpPr>
          <p:nvPr>
            <p:ph type="subTitle" idx="1"/>
          </p:nvPr>
        </p:nvSpPr>
        <p:spPr>
          <a:xfrm>
            <a:off x="835024" y="3809999"/>
            <a:ext cx="7025753" cy="1012778"/>
          </a:xfrm>
        </p:spPr>
        <p:txBody>
          <a:bodyPr>
            <a:normAutofit/>
          </a:bodyPr>
          <a:lstStyle/>
          <a:p>
            <a:pPr algn="l"/>
            <a:r>
              <a:rPr lang="sv-SE" dirty="0">
                <a:solidFill>
                  <a:schemeClr val="bg1"/>
                </a:solidFill>
              </a:rPr>
              <a:t>Första version så teamet kan börja jobba var för sig</a:t>
            </a:r>
          </a:p>
        </p:txBody>
      </p:sp>
    </p:spTree>
    <p:extLst>
      <p:ext uri="{BB962C8B-B14F-4D97-AF65-F5344CB8AC3E}">
        <p14:creationId xmlns:p14="http://schemas.microsoft.com/office/powerpoint/2010/main" val="911601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4056-15F6-D578-2A7D-640C355964C7}"/>
              </a:ext>
            </a:extLst>
          </p:cNvPr>
          <p:cNvSpPr>
            <a:spLocks noGrp="1"/>
          </p:cNvSpPr>
          <p:nvPr>
            <p:ph type="title"/>
          </p:nvPr>
        </p:nvSpPr>
        <p:spPr/>
        <p:txBody>
          <a:bodyPr/>
          <a:lstStyle/>
          <a:p>
            <a:r>
              <a:rPr lang="sv-SE" dirty="0"/>
              <a:t>Skapa en första version i egen </a:t>
            </a:r>
            <a:r>
              <a:rPr lang="sv-SE" dirty="0" err="1"/>
              <a:t>branch</a:t>
            </a:r>
            <a:endParaRPr lang="sv-SE" dirty="0"/>
          </a:p>
        </p:txBody>
      </p:sp>
      <p:sp>
        <p:nvSpPr>
          <p:cNvPr id="7" name="TextBox 6">
            <a:extLst>
              <a:ext uri="{FF2B5EF4-FFF2-40B4-BE49-F238E27FC236}">
                <a16:creationId xmlns:a16="http://schemas.microsoft.com/office/drawing/2014/main" id="{7A38ADC0-70AF-0D92-33C3-F60AEBD2D8AF}"/>
              </a:ext>
            </a:extLst>
          </p:cNvPr>
          <p:cNvSpPr txBox="1"/>
          <p:nvPr/>
        </p:nvSpPr>
        <p:spPr>
          <a:xfrm>
            <a:off x="838200" y="1362978"/>
            <a:ext cx="5664200" cy="3693319"/>
          </a:xfrm>
          <a:prstGeom prst="rect">
            <a:avLst/>
          </a:prstGeom>
          <a:noFill/>
        </p:spPr>
        <p:txBody>
          <a:bodyPr wrap="square">
            <a:spAutoFit/>
          </a:bodyPr>
          <a:lstStyle/>
          <a:p>
            <a:pPr marL="342900" indent="-342900">
              <a:buAutoNum type="arabicPeriod"/>
            </a:pPr>
            <a:r>
              <a:rPr lang="sv-SE" dirty="0"/>
              <a:t>Skapa en ny </a:t>
            </a:r>
            <a:r>
              <a:rPr lang="sv-SE" dirty="0" err="1"/>
              <a:t>branch</a:t>
            </a:r>
            <a:r>
              <a:rPr lang="sv-SE" dirty="0"/>
              <a:t> som heter ”tom-md-fil”</a:t>
            </a:r>
            <a:br>
              <a:rPr lang="sv-SE" dirty="0"/>
            </a:br>
            <a:r>
              <a:rPr lang="sv-SE" dirty="0">
                <a:highlight>
                  <a:srgbClr val="C0C0C0"/>
                </a:highlight>
                <a:latin typeface="Courier New" panose="02070309020205020404" pitchFamily="49" charset="0"/>
                <a:cs typeface="Courier New" panose="02070309020205020404" pitchFamily="49" charset="0"/>
              </a:rPr>
              <a:t>&gt;</a:t>
            </a:r>
            <a:r>
              <a:rPr lang="sv-SE" dirty="0" err="1">
                <a:highlight>
                  <a:srgbClr val="C0C0C0"/>
                </a:highlight>
                <a:latin typeface="Courier New" panose="02070309020205020404" pitchFamily="49" charset="0"/>
                <a:cs typeface="Courier New" panose="02070309020205020404" pitchFamily="49" charset="0"/>
              </a:rPr>
              <a:t>git</a:t>
            </a:r>
            <a:r>
              <a:rPr lang="sv-SE" dirty="0">
                <a:highlight>
                  <a:srgbClr val="C0C0C0"/>
                </a:highlight>
                <a:latin typeface="Courier New" panose="02070309020205020404" pitchFamily="49" charset="0"/>
                <a:cs typeface="Courier New" panose="02070309020205020404" pitchFamily="49" charset="0"/>
              </a:rPr>
              <a:t> </a:t>
            </a:r>
            <a:r>
              <a:rPr lang="sv-SE" dirty="0" err="1">
                <a:highlight>
                  <a:srgbClr val="C0C0C0"/>
                </a:highlight>
                <a:latin typeface="Courier New" panose="02070309020205020404" pitchFamily="49" charset="0"/>
                <a:cs typeface="Courier New" panose="02070309020205020404" pitchFamily="49" charset="0"/>
              </a:rPr>
              <a:t>checkout</a:t>
            </a:r>
            <a:r>
              <a:rPr lang="sv-SE" dirty="0">
                <a:highlight>
                  <a:srgbClr val="C0C0C0"/>
                </a:highlight>
                <a:latin typeface="Courier New" panose="02070309020205020404" pitchFamily="49" charset="0"/>
                <a:cs typeface="Courier New" panose="02070309020205020404" pitchFamily="49" charset="0"/>
              </a:rPr>
              <a:t> –b tom-md-fil</a:t>
            </a:r>
          </a:p>
          <a:p>
            <a:pPr marL="342900" indent="-342900">
              <a:buAutoNum type="arabicPeriod"/>
            </a:pPr>
            <a:endParaRPr lang="sv-SE" dirty="0">
              <a:highlight>
                <a:srgbClr val="C0C0C0"/>
              </a:highlight>
              <a:latin typeface="Courier New" panose="02070309020205020404" pitchFamily="49" charset="0"/>
              <a:cs typeface="Courier New" panose="02070309020205020404" pitchFamily="49" charset="0"/>
            </a:endParaRPr>
          </a:p>
          <a:p>
            <a:pPr marL="342900" indent="-342900">
              <a:buAutoNum type="arabicPeriod"/>
            </a:pPr>
            <a:r>
              <a:rPr lang="sv-SE" dirty="0"/>
              <a:t>Skapa filen </a:t>
            </a:r>
            <a:r>
              <a:rPr lang="sv-SE" i="1" dirty="0"/>
              <a:t>RedRidingHood.md </a:t>
            </a:r>
            <a:r>
              <a:rPr lang="sv-SE" dirty="0"/>
              <a:t>i </a:t>
            </a:r>
            <a:r>
              <a:rPr lang="sv-SE" dirty="0" err="1"/>
              <a:t>repository</a:t>
            </a:r>
            <a:r>
              <a:rPr lang="sv-SE" dirty="0"/>
              <a:t>-katalogen med hjälp av Visual Studio </a:t>
            </a:r>
            <a:r>
              <a:rPr lang="sv-SE" dirty="0" err="1"/>
              <a:t>Code</a:t>
            </a:r>
            <a:r>
              <a:rPr lang="sv-SE" dirty="0"/>
              <a:t>.</a:t>
            </a:r>
          </a:p>
          <a:p>
            <a:pPr marL="342900" indent="-342900">
              <a:buAutoNum type="arabicPeriod"/>
            </a:pPr>
            <a:endParaRPr lang="sv-SE" dirty="0">
              <a:highlight>
                <a:srgbClr val="C0C0C0"/>
              </a:highlight>
              <a:latin typeface="Courier New" panose="02070309020205020404" pitchFamily="49" charset="0"/>
              <a:cs typeface="Courier New" panose="02070309020205020404" pitchFamily="49" charset="0"/>
            </a:endParaRPr>
          </a:p>
          <a:p>
            <a:pPr marL="342900" indent="-342900">
              <a:buFontTx/>
              <a:buAutoNum type="arabicPeriod"/>
            </a:pPr>
            <a:r>
              <a:rPr lang="sv-SE" dirty="0"/>
              <a:t>Lägg till den nya filen (punkten betyder ”inkludera alla ändringar):</a:t>
            </a:r>
            <a:br>
              <a:rPr lang="sv-SE" dirty="0"/>
            </a:br>
            <a:r>
              <a:rPr lang="sv-SE" dirty="0">
                <a:highlight>
                  <a:srgbClr val="C0C0C0"/>
                </a:highlight>
                <a:latin typeface="Courier New" panose="02070309020205020404" pitchFamily="49" charset="0"/>
                <a:cs typeface="Courier New" panose="02070309020205020404" pitchFamily="49" charset="0"/>
              </a:rPr>
              <a:t>&gt;</a:t>
            </a:r>
            <a:r>
              <a:rPr lang="sv-SE" dirty="0" err="1">
                <a:highlight>
                  <a:srgbClr val="C0C0C0"/>
                </a:highlight>
                <a:latin typeface="Courier New" panose="02070309020205020404" pitchFamily="49" charset="0"/>
                <a:cs typeface="Courier New" panose="02070309020205020404" pitchFamily="49" charset="0"/>
              </a:rPr>
              <a:t>git</a:t>
            </a:r>
            <a:r>
              <a:rPr lang="sv-SE" dirty="0">
                <a:highlight>
                  <a:srgbClr val="C0C0C0"/>
                </a:highlight>
                <a:latin typeface="Courier New" panose="02070309020205020404" pitchFamily="49" charset="0"/>
                <a:cs typeface="Courier New" panose="02070309020205020404" pitchFamily="49" charset="0"/>
              </a:rPr>
              <a:t> </a:t>
            </a:r>
            <a:r>
              <a:rPr lang="sv-SE" dirty="0" err="1">
                <a:highlight>
                  <a:srgbClr val="C0C0C0"/>
                </a:highlight>
                <a:latin typeface="Courier New" panose="02070309020205020404" pitchFamily="49" charset="0"/>
                <a:cs typeface="Courier New" panose="02070309020205020404" pitchFamily="49" charset="0"/>
              </a:rPr>
              <a:t>add</a:t>
            </a:r>
            <a:r>
              <a:rPr lang="sv-SE" dirty="0">
                <a:highlight>
                  <a:srgbClr val="C0C0C0"/>
                </a:highlight>
                <a:latin typeface="Courier New" panose="02070309020205020404" pitchFamily="49" charset="0"/>
                <a:cs typeface="Courier New" panose="02070309020205020404" pitchFamily="49" charset="0"/>
              </a:rPr>
              <a:t> .</a:t>
            </a:r>
            <a:br>
              <a:rPr lang="sv-SE" dirty="0">
                <a:highlight>
                  <a:srgbClr val="C0C0C0"/>
                </a:highlight>
                <a:latin typeface="Courier New" panose="02070309020205020404" pitchFamily="49" charset="0"/>
                <a:cs typeface="Courier New" panose="02070309020205020404" pitchFamily="49" charset="0"/>
              </a:rPr>
            </a:br>
            <a:endParaRPr lang="sv-SE" dirty="0">
              <a:highlight>
                <a:srgbClr val="C0C0C0"/>
              </a:highlight>
              <a:latin typeface="Courier New" panose="02070309020205020404" pitchFamily="49" charset="0"/>
              <a:cs typeface="Courier New" panose="02070309020205020404" pitchFamily="49" charset="0"/>
            </a:endParaRPr>
          </a:p>
          <a:p>
            <a:pPr marL="342900" indent="-342900">
              <a:buFontTx/>
              <a:buAutoNum type="arabicPeriod"/>
            </a:pPr>
            <a:r>
              <a:rPr lang="sv-SE" dirty="0" err="1"/>
              <a:t>Commit:a</a:t>
            </a:r>
            <a:r>
              <a:rPr lang="sv-SE" dirty="0"/>
              <a:t> den nya filen</a:t>
            </a:r>
            <a:br>
              <a:rPr lang="sv-SE" dirty="0"/>
            </a:br>
            <a:r>
              <a:rPr lang="sv-SE" dirty="0">
                <a:highlight>
                  <a:srgbClr val="C0C0C0"/>
                </a:highlight>
                <a:latin typeface="Courier New" panose="02070309020205020404" pitchFamily="49" charset="0"/>
                <a:cs typeface="Courier New" panose="02070309020205020404" pitchFamily="49" charset="0"/>
              </a:rPr>
              <a:t>&gt;</a:t>
            </a:r>
            <a:r>
              <a:rPr lang="sv-SE" dirty="0" err="1">
                <a:highlight>
                  <a:srgbClr val="C0C0C0"/>
                </a:highlight>
                <a:latin typeface="Courier New" panose="02070309020205020404" pitchFamily="49" charset="0"/>
                <a:cs typeface="Courier New" panose="02070309020205020404" pitchFamily="49" charset="0"/>
              </a:rPr>
              <a:t>git</a:t>
            </a:r>
            <a:r>
              <a:rPr lang="sv-SE" dirty="0">
                <a:highlight>
                  <a:srgbClr val="C0C0C0"/>
                </a:highlight>
                <a:latin typeface="Courier New" panose="02070309020205020404" pitchFamily="49" charset="0"/>
                <a:cs typeface="Courier New" panose="02070309020205020404" pitchFamily="49" charset="0"/>
              </a:rPr>
              <a:t> </a:t>
            </a:r>
            <a:r>
              <a:rPr lang="sv-SE" dirty="0" err="1">
                <a:highlight>
                  <a:srgbClr val="C0C0C0"/>
                </a:highlight>
                <a:latin typeface="Courier New" panose="02070309020205020404" pitchFamily="49" charset="0"/>
                <a:cs typeface="Courier New" panose="02070309020205020404" pitchFamily="49" charset="0"/>
              </a:rPr>
              <a:t>commit</a:t>
            </a:r>
            <a:r>
              <a:rPr lang="sv-SE" dirty="0">
                <a:highlight>
                  <a:srgbClr val="C0C0C0"/>
                </a:highlight>
                <a:latin typeface="Courier New" panose="02070309020205020404" pitchFamily="49" charset="0"/>
                <a:cs typeface="Courier New" panose="02070309020205020404" pitchFamily="49" charset="0"/>
              </a:rPr>
              <a:t> –m ”Tom md-fil för boken”</a:t>
            </a:r>
          </a:p>
          <a:p>
            <a:pPr marL="342900" indent="-342900">
              <a:buFontTx/>
              <a:buAutoNum type="arabicPeriod"/>
            </a:pPr>
            <a:endParaRPr lang="sv-SE" dirty="0">
              <a:highlight>
                <a:srgbClr val="C0C0C0"/>
              </a:highlight>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FCB10FB-DA77-6AFB-F1DD-B034756CAC2B}"/>
              </a:ext>
            </a:extLst>
          </p:cNvPr>
          <p:cNvSpPr txBox="1"/>
          <p:nvPr/>
        </p:nvSpPr>
        <p:spPr>
          <a:xfrm rot="493793">
            <a:off x="3585175" y="5276781"/>
            <a:ext cx="5593262" cy="646331"/>
          </a:xfrm>
          <a:prstGeom prst="rect">
            <a:avLst/>
          </a:prstGeom>
          <a:solidFill>
            <a:schemeClr val="accent2">
              <a:lumMod val="40000"/>
              <a:lumOff val="60000"/>
            </a:schemeClr>
          </a:solidFill>
          <a:ln>
            <a:solidFill>
              <a:srgbClr val="FF0000"/>
            </a:solidFill>
          </a:ln>
          <a:effectLst>
            <a:outerShdw blurRad="50800" dist="38100" dir="5400000" algn="t" rotWithShape="0">
              <a:prstClr val="black">
                <a:alpha val="40000"/>
              </a:prstClr>
            </a:outerShdw>
          </a:effectLst>
        </p:spPr>
        <p:txBody>
          <a:bodyPr wrap="none" rtlCol="0">
            <a:spAutoFit/>
          </a:bodyPr>
          <a:lstStyle/>
          <a:p>
            <a:r>
              <a:rPr lang="sv-SE" b="1" dirty="0"/>
              <a:t>Tips!</a:t>
            </a:r>
            <a:r>
              <a:rPr lang="sv-SE" dirty="0"/>
              <a:t> Mellan varje </a:t>
            </a:r>
            <a:r>
              <a:rPr lang="sv-SE" dirty="0" err="1"/>
              <a:t>git</a:t>
            </a:r>
            <a:r>
              <a:rPr lang="sv-SE" dirty="0"/>
              <a:t>-kommando kan du köra </a:t>
            </a:r>
            <a:r>
              <a:rPr lang="sv-SE" i="1" dirty="0" err="1"/>
              <a:t>git</a:t>
            </a:r>
            <a:r>
              <a:rPr lang="sv-SE" i="1" dirty="0"/>
              <a:t> status </a:t>
            </a:r>
          </a:p>
          <a:p>
            <a:r>
              <a:rPr lang="sv-SE" dirty="0"/>
              <a:t>för att se vad som har hänt i </a:t>
            </a:r>
            <a:r>
              <a:rPr lang="sv-SE" dirty="0" err="1"/>
              <a:t>repositoryt</a:t>
            </a:r>
            <a:r>
              <a:rPr lang="sv-SE" dirty="0"/>
              <a:t>.</a:t>
            </a:r>
          </a:p>
        </p:txBody>
      </p:sp>
      <p:sp>
        <p:nvSpPr>
          <p:cNvPr id="5" name="Arrow: Right 4">
            <a:extLst>
              <a:ext uri="{FF2B5EF4-FFF2-40B4-BE49-F238E27FC236}">
                <a16:creationId xmlns:a16="http://schemas.microsoft.com/office/drawing/2014/main" id="{9C3E8C0B-73F1-68A1-9065-C2F10AFADEFA}"/>
              </a:ext>
            </a:extLst>
          </p:cNvPr>
          <p:cNvSpPr/>
          <p:nvPr/>
        </p:nvSpPr>
        <p:spPr>
          <a:xfrm>
            <a:off x="5888244" y="2304456"/>
            <a:ext cx="647871" cy="352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 name="Picture 3" descr="A screenshot of a computer&#10;&#10;AI-generated content may be incorrect.">
            <a:extLst>
              <a:ext uri="{FF2B5EF4-FFF2-40B4-BE49-F238E27FC236}">
                <a16:creationId xmlns:a16="http://schemas.microsoft.com/office/drawing/2014/main" id="{01CA6E0B-062B-3EEE-95D0-81DA21AAC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938" y="1478812"/>
            <a:ext cx="5115639" cy="2772162"/>
          </a:xfrm>
          <a:prstGeom prst="rect">
            <a:avLst/>
          </a:prstGeom>
        </p:spPr>
      </p:pic>
    </p:spTree>
    <p:extLst>
      <p:ext uri="{BB962C8B-B14F-4D97-AF65-F5344CB8AC3E}">
        <p14:creationId xmlns:p14="http://schemas.microsoft.com/office/powerpoint/2010/main" val="3199149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4CB76833-E389-0D0A-2F8C-C88D33F94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824" y="476537"/>
            <a:ext cx="9002381" cy="6077798"/>
          </a:xfrm>
          <a:prstGeom prst="rect">
            <a:avLst/>
          </a:prstGeom>
        </p:spPr>
      </p:pic>
      <p:sp>
        <p:nvSpPr>
          <p:cNvPr id="5" name="Rectangle 4">
            <a:extLst>
              <a:ext uri="{FF2B5EF4-FFF2-40B4-BE49-F238E27FC236}">
                <a16:creationId xmlns:a16="http://schemas.microsoft.com/office/drawing/2014/main" id="{C6328AFD-ED98-1396-FE06-A6A4DF71E582}"/>
              </a:ext>
            </a:extLst>
          </p:cNvPr>
          <p:cNvSpPr/>
          <p:nvPr/>
        </p:nvSpPr>
        <p:spPr>
          <a:xfrm>
            <a:off x="5913120" y="4085624"/>
            <a:ext cx="4145280" cy="384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a:extLst>
              <a:ext uri="{FF2B5EF4-FFF2-40B4-BE49-F238E27FC236}">
                <a16:creationId xmlns:a16="http://schemas.microsoft.com/office/drawing/2014/main" id="{48CAAC47-64C0-187B-2764-4868BD79C2B6}"/>
              </a:ext>
            </a:extLst>
          </p:cNvPr>
          <p:cNvSpPr/>
          <p:nvPr/>
        </p:nvSpPr>
        <p:spPr>
          <a:xfrm>
            <a:off x="5882640" y="3562004"/>
            <a:ext cx="1270000" cy="384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a:extLst>
              <a:ext uri="{FF2B5EF4-FFF2-40B4-BE49-F238E27FC236}">
                <a16:creationId xmlns:a16="http://schemas.microsoft.com/office/drawing/2014/main" id="{FF093A42-E8CF-0235-EF05-17F994842832}"/>
              </a:ext>
            </a:extLst>
          </p:cNvPr>
          <p:cNvSpPr/>
          <p:nvPr/>
        </p:nvSpPr>
        <p:spPr>
          <a:xfrm>
            <a:off x="5842000" y="1046480"/>
            <a:ext cx="3149600" cy="384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ctangle 1">
            <a:extLst>
              <a:ext uri="{FF2B5EF4-FFF2-40B4-BE49-F238E27FC236}">
                <a16:creationId xmlns:a16="http://schemas.microsoft.com/office/drawing/2014/main" id="{CB450FFE-C567-A5DA-BF29-0579E3DBA771}"/>
              </a:ext>
            </a:extLst>
          </p:cNvPr>
          <p:cNvSpPr/>
          <p:nvPr/>
        </p:nvSpPr>
        <p:spPr>
          <a:xfrm>
            <a:off x="5882639" y="1744288"/>
            <a:ext cx="1420091" cy="384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ctangle 2">
            <a:extLst>
              <a:ext uri="{FF2B5EF4-FFF2-40B4-BE49-F238E27FC236}">
                <a16:creationId xmlns:a16="http://schemas.microsoft.com/office/drawing/2014/main" id="{3463BEA2-5FFE-0F4C-4715-0984C842CE53}"/>
              </a:ext>
            </a:extLst>
          </p:cNvPr>
          <p:cNvSpPr/>
          <p:nvPr/>
        </p:nvSpPr>
        <p:spPr>
          <a:xfrm>
            <a:off x="5842000" y="5240389"/>
            <a:ext cx="1420091" cy="384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315423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 program&#10;&#10;AI-generated content may be incorrect.">
            <a:extLst>
              <a:ext uri="{FF2B5EF4-FFF2-40B4-BE49-F238E27FC236}">
                <a16:creationId xmlns:a16="http://schemas.microsoft.com/office/drawing/2014/main" id="{EE3938D0-6DFB-694F-F9F4-A04B4F3CB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118" y="289304"/>
            <a:ext cx="9974067" cy="5096586"/>
          </a:xfrm>
          <a:prstGeom prst="rect">
            <a:avLst/>
          </a:prstGeom>
        </p:spPr>
      </p:pic>
      <p:sp>
        <p:nvSpPr>
          <p:cNvPr id="5" name="Rectangle 4">
            <a:extLst>
              <a:ext uri="{FF2B5EF4-FFF2-40B4-BE49-F238E27FC236}">
                <a16:creationId xmlns:a16="http://schemas.microsoft.com/office/drawing/2014/main" id="{AC70FC67-28FB-3573-0762-9D9D6D4BAAFB}"/>
              </a:ext>
            </a:extLst>
          </p:cNvPr>
          <p:cNvSpPr/>
          <p:nvPr/>
        </p:nvSpPr>
        <p:spPr>
          <a:xfrm>
            <a:off x="4535977" y="1521228"/>
            <a:ext cx="1420091" cy="3584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a:extLst>
              <a:ext uri="{FF2B5EF4-FFF2-40B4-BE49-F238E27FC236}">
                <a16:creationId xmlns:a16="http://schemas.microsoft.com/office/drawing/2014/main" id="{B912FB2A-7DA7-6216-95CB-832FC19F6B94}"/>
              </a:ext>
            </a:extLst>
          </p:cNvPr>
          <p:cNvSpPr/>
          <p:nvPr/>
        </p:nvSpPr>
        <p:spPr>
          <a:xfrm>
            <a:off x="4535976" y="2737657"/>
            <a:ext cx="3622966" cy="3584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700059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B291-13B7-4CFE-F4B8-E443FCDE37D5}"/>
              </a:ext>
            </a:extLst>
          </p:cNvPr>
          <p:cNvSpPr>
            <a:spLocks noGrp="1"/>
          </p:cNvSpPr>
          <p:nvPr>
            <p:ph type="title"/>
          </p:nvPr>
        </p:nvSpPr>
        <p:spPr/>
        <p:txBody>
          <a:bodyPr/>
          <a:lstStyle/>
          <a:p>
            <a:r>
              <a:rPr lang="sv-SE" dirty="0"/>
              <a:t>Gå till ”</a:t>
            </a:r>
            <a:r>
              <a:rPr lang="sv-SE" dirty="0" err="1"/>
              <a:t>Pull</a:t>
            </a:r>
            <a:r>
              <a:rPr lang="sv-SE" dirty="0"/>
              <a:t> </a:t>
            </a:r>
            <a:r>
              <a:rPr lang="sv-SE" dirty="0" err="1"/>
              <a:t>requests</a:t>
            </a:r>
            <a:r>
              <a:rPr lang="sv-SE" dirty="0"/>
              <a:t>” på </a:t>
            </a:r>
            <a:r>
              <a:rPr lang="sv-SE" dirty="0" err="1"/>
              <a:t>Github</a:t>
            </a:r>
            <a:endParaRPr lang="sv-SE" dirty="0"/>
          </a:p>
        </p:txBody>
      </p:sp>
      <p:pic>
        <p:nvPicPr>
          <p:cNvPr id="8" name="Picture 7">
            <a:extLst>
              <a:ext uri="{FF2B5EF4-FFF2-40B4-BE49-F238E27FC236}">
                <a16:creationId xmlns:a16="http://schemas.microsoft.com/office/drawing/2014/main" id="{26C6FE75-FE73-DDBD-A369-33E592332E89}"/>
              </a:ext>
            </a:extLst>
          </p:cNvPr>
          <p:cNvPicPr>
            <a:picLocks noChangeAspect="1"/>
          </p:cNvPicPr>
          <p:nvPr/>
        </p:nvPicPr>
        <p:blipFill>
          <a:blip r:embed="rId2"/>
          <a:stretch>
            <a:fillRect/>
          </a:stretch>
        </p:blipFill>
        <p:spPr>
          <a:xfrm>
            <a:off x="684674" y="1356102"/>
            <a:ext cx="9123824" cy="5213614"/>
          </a:xfrm>
          <a:prstGeom prst="rect">
            <a:avLst/>
          </a:prstGeom>
        </p:spPr>
      </p:pic>
    </p:spTree>
    <p:extLst>
      <p:ext uri="{BB962C8B-B14F-4D97-AF65-F5344CB8AC3E}">
        <p14:creationId xmlns:p14="http://schemas.microsoft.com/office/powerpoint/2010/main" val="107828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A05D-0BD9-4A7C-A769-95322205D3AC}"/>
              </a:ext>
            </a:extLst>
          </p:cNvPr>
          <p:cNvSpPr>
            <a:spLocks noGrp="1"/>
          </p:cNvSpPr>
          <p:nvPr>
            <p:ph type="title"/>
          </p:nvPr>
        </p:nvSpPr>
        <p:spPr/>
        <p:txBody>
          <a:bodyPr/>
          <a:lstStyle/>
          <a:p>
            <a:r>
              <a:rPr lang="sv-SE" dirty="0"/>
              <a:t>Skapa en </a:t>
            </a:r>
            <a:r>
              <a:rPr lang="sv-SE" dirty="0" err="1"/>
              <a:t>pull</a:t>
            </a:r>
            <a:r>
              <a:rPr lang="sv-SE" dirty="0"/>
              <a:t> </a:t>
            </a:r>
            <a:r>
              <a:rPr lang="sv-SE" dirty="0" err="1"/>
              <a:t>request</a:t>
            </a:r>
            <a:endParaRPr lang="sv-SE" dirty="0"/>
          </a:p>
        </p:txBody>
      </p:sp>
      <p:pic>
        <p:nvPicPr>
          <p:cNvPr id="4" name="Picture 3">
            <a:extLst>
              <a:ext uri="{FF2B5EF4-FFF2-40B4-BE49-F238E27FC236}">
                <a16:creationId xmlns:a16="http://schemas.microsoft.com/office/drawing/2014/main" id="{60638EDB-FAE9-0B54-7415-56EEA90FFC88}"/>
              </a:ext>
            </a:extLst>
          </p:cNvPr>
          <p:cNvPicPr>
            <a:picLocks noChangeAspect="1"/>
          </p:cNvPicPr>
          <p:nvPr/>
        </p:nvPicPr>
        <p:blipFill>
          <a:blip r:embed="rId2"/>
          <a:stretch>
            <a:fillRect/>
          </a:stretch>
        </p:blipFill>
        <p:spPr>
          <a:xfrm>
            <a:off x="838200" y="1847040"/>
            <a:ext cx="7525159" cy="4812763"/>
          </a:xfrm>
          <a:prstGeom prst="rect">
            <a:avLst/>
          </a:prstGeom>
        </p:spPr>
      </p:pic>
      <p:sp>
        <p:nvSpPr>
          <p:cNvPr id="5" name="TextBox 4">
            <a:extLst>
              <a:ext uri="{FF2B5EF4-FFF2-40B4-BE49-F238E27FC236}">
                <a16:creationId xmlns:a16="http://schemas.microsoft.com/office/drawing/2014/main" id="{D0D45498-6ECC-1E06-B42F-16E6C64DA827}"/>
              </a:ext>
            </a:extLst>
          </p:cNvPr>
          <p:cNvSpPr txBox="1"/>
          <p:nvPr/>
        </p:nvSpPr>
        <p:spPr>
          <a:xfrm>
            <a:off x="9112469" y="1905375"/>
            <a:ext cx="2617076" cy="4524315"/>
          </a:xfrm>
          <a:prstGeom prst="rect">
            <a:avLst/>
          </a:prstGeom>
          <a:noFill/>
        </p:spPr>
        <p:txBody>
          <a:bodyPr wrap="square" rtlCol="0">
            <a:spAutoFit/>
          </a:bodyPr>
          <a:lstStyle/>
          <a:p>
            <a:pPr marL="342900" indent="-342900">
              <a:buAutoNum type="arabicPeriod"/>
            </a:pPr>
            <a:r>
              <a:rPr lang="sv-SE" dirty="0"/>
              <a:t>Sätt vilken </a:t>
            </a:r>
            <a:r>
              <a:rPr lang="sv-SE" dirty="0" err="1"/>
              <a:t>branch</a:t>
            </a:r>
            <a:r>
              <a:rPr lang="sv-SE" dirty="0"/>
              <a:t> din PR ska </a:t>
            </a:r>
            <a:r>
              <a:rPr lang="sv-SE" dirty="0" err="1"/>
              <a:t>mergas</a:t>
            </a:r>
            <a:r>
              <a:rPr lang="sv-SE" dirty="0"/>
              <a:t> in i. Vanligen </a:t>
            </a:r>
            <a:r>
              <a:rPr lang="sv-SE" dirty="0" err="1"/>
              <a:t>main</a:t>
            </a:r>
            <a:r>
              <a:rPr lang="sv-SE" dirty="0"/>
              <a:t>.</a:t>
            </a:r>
          </a:p>
          <a:p>
            <a:pPr marL="342900" indent="-342900">
              <a:buAutoNum type="arabicPeriod"/>
            </a:pPr>
            <a:r>
              <a:rPr lang="sv-SE" dirty="0"/>
              <a:t>2. Ge din PR ett namn. Default är beskrivningen i din senaste </a:t>
            </a:r>
            <a:r>
              <a:rPr lang="sv-SE" dirty="0" err="1"/>
              <a:t>commit</a:t>
            </a:r>
            <a:r>
              <a:rPr lang="sv-SE" dirty="0"/>
              <a:t>.</a:t>
            </a:r>
          </a:p>
          <a:p>
            <a:pPr marL="342900" indent="-342900">
              <a:buAutoNum type="arabicPeriod"/>
            </a:pPr>
            <a:r>
              <a:rPr lang="sv-SE" dirty="0"/>
              <a:t>Sätt vem som är ansvarig för denna PR (vanligen ”</a:t>
            </a:r>
            <a:r>
              <a:rPr lang="sv-SE" dirty="0" err="1"/>
              <a:t>assign</a:t>
            </a:r>
            <a:r>
              <a:rPr lang="sv-SE" dirty="0"/>
              <a:t> </a:t>
            </a:r>
            <a:r>
              <a:rPr lang="sv-SE" dirty="0" err="1"/>
              <a:t>yourself</a:t>
            </a:r>
            <a:r>
              <a:rPr lang="sv-SE" dirty="0"/>
              <a:t>”).</a:t>
            </a:r>
          </a:p>
          <a:p>
            <a:pPr marL="342900" indent="-342900">
              <a:buAutoNum type="arabicPeriod"/>
            </a:pPr>
            <a:r>
              <a:rPr lang="sv-SE" dirty="0"/>
              <a:t>Skriv en detaljerad beskrivning av din PR. </a:t>
            </a:r>
            <a:r>
              <a:rPr lang="sv-SE" dirty="0" err="1"/>
              <a:t>Markdown</a:t>
            </a:r>
            <a:r>
              <a:rPr lang="sv-SE" dirty="0"/>
              <a:t> kan användas.</a:t>
            </a:r>
          </a:p>
          <a:p>
            <a:endParaRPr lang="sv-SE" dirty="0"/>
          </a:p>
        </p:txBody>
      </p:sp>
      <p:cxnSp>
        <p:nvCxnSpPr>
          <p:cNvPr id="7" name="Straight Arrow Connector 6">
            <a:extLst>
              <a:ext uri="{FF2B5EF4-FFF2-40B4-BE49-F238E27FC236}">
                <a16:creationId xmlns:a16="http://schemas.microsoft.com/office/drawing/2014/main" id="{70379CC8-7048-650D-7DA5-028045B1BADD}"/>
              </a:ext>
            </a:extLst>
          </p:cNvPr>
          <p:cNvCxnSpPr/>
          <p:nvPr/>
        </p:nvCxnSpPr>
        <p:spPr>
          <a:xfrm flipH="1">
            <a:off x="3945884" y="2369332"/>
            <a:ext cx="5261178" cy="909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BE2D8BB-A73D-D629-F891-5DC52F789062}"/>
              </a:ext>
            </a:extLst>
          </p:cNvPr>
          <p:cNvCxnSpPr/>
          <p:nvPr/>
        </p:nvCxnSpPr>
        <p:spPr>
          <a:xfrm flipH="1">
            <a:off x="2743200" y="3279228"/>
            <a:ext cx="6369269" cy="6568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8E51D2C-C22E-5126-0D31-483CF7254DD8}"/>
              </a:ext>
            </a:extLst>
          </p:cNvPr>
          <p:cNvCxnSpPr/>
          <p:nvPr/>
        </p:nvCxnSpPr>
        <p:spPr>
          <a:xfrm flipH="1">
            <a:off x="7473142" y="4384964"/>
            <a:ext cx="16999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C4DA10A-6BC7-96F9-4EBF-DD3ABB074B93}"/>
              </a:ext>
            </a:extLst>
          </p:cNvPr>
          <p:cNvCxnSpPr/>
          <p:nvPr/>
        </p:nvCxnSpPr>
        <p:spPr>
          <a:xfrm flipH="1" flipV="1">
            <a:off x="3412375" y="5195455"/>
            <a:ext cx="5760720" cy="2161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282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3E0E-3735-C1EB-7843-B2F97F8A603F}"/>
              </a:ext>
            </a:extLst>
          </p:cNvPr>
          <p:cNvSpPr>
            <a:spLocks noGrp="1"/>
          </p:cNvSpPr>
          <p:nvPr>
            <p:ph type="title"/>
          </p:nvPr>
        </p:nvSpPr>
        <p:spPr/>
        <p:txBody>
          <a:bodyPr/>
          <a:lstStyle/>
          <a:p>
            <a:r>
              <a:rPr lang="sv-SE" dirty="0"/>
              <a:t>Vår PR ligger nu under ”</a:t>
            </a:r>
            <a:r>
              <a:rPr lang="sv-SE" dirty="0" err="1"/>
              <a:t>Pull</a:t>
            </a:r>
            <a:r>
              <a:rPr lang="sv-SE" dirty="0"/>
              <a:t> Requests”</a:t>
            </a:r>
          </a:p>
        </p:txBody>
      </p:sp>
      <p:pic>
        <p:nvPicPr>
          <p:cNvPr id="4" name="Picture 3">
            <a:extLst>
              <a:ext uri="{FF2B5EF4-FFF2-40B4-BE49-F238E27FC236}">
                <a16:creationId xmlns:a16="http://schemas.microsoft.com/office/drawing/2014/main" id="{4F2CC7CA-16DD-F1AD-F039-FC349B413707}"/>
              </a:ext>
            </a:extLst>
          </p:cNvPr>
          <p:cNvPicPr>
            <a:picLocks noChangeAspect="1"/>
          </p:cNvPicPr>
          <p:nvPr/>
        </p:nvPicPr>
        <p:blipFill>
          <a:blip r:embed="rId2"/>
          <a:stretch>
            <a:fillRect/>
          </a:stretch>
        </p:blipFill>
        <p:spPr>
          <a:xfrm>
            <a:off x="923409" y="1869545"/>
            <a:ext cx="8129169" cy="3540280"/>
          </a:xfrm>
          <a:prstGeom prst="rect">
            <a:avLst/>
          </a:prstGeom>
        </p:spPr>
      </p:pic>
    </p:spTree>
    <p:extLst>
      <p:ext uri="{BB962C8B-B14F-4D97-AF65-F5344CB8AC3E}">
        <p14:creationId xmlns:p14="http://schemas.microsoft.com/office/powerpoint/2010/main" val="394993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9ADE-49C5-60AA-2F16-B1AE6BAD0F38}"/>
              </a:ext>
            </a:extLst>
          </p:cNvPr>
          <p:cNvSpPr>
            <a:spLocks noGrp="1"/>
          </p:cNvSpPr>
          <p:nvPr>
            <p:ph type="title"/>
          </p:nvPr>
        </p:nvSpPr>
        <p:spPr/>
        <p:txBody>
          <a:bodyPr/>
          <a:lstStyle/>
          <a:p>
            <a:r>
              <a:rPr lang="sv-SE" dirty="0"/>
              <a:t>Vem granskar/godkänner en PR?</a:t>
            </a:r>
          </a:p>
        </p:txBody>
      </p:sp>
      <p:sp>
        <p:nvSpPr>
          <p:cNvPr id="3" name="Content Placeholder 2">
            <a:extLst>
              <a:ext uri="{FF2B5EF4-FFF2-40B4-BE49-F238E27FC236}">
                <a16:creationId xmlns:a16="http://schemas.microsoft.com/office/drawing/2014/main" id="{B3B1394B-A33C-B395-3873-B8C5CA8A3316}"/>
              </a:ext>
            </a:extLst>
          </p:cNvPr>
          <p:cNvSpPr>
            <a:spLocks noGrp="1"/>
          </p:cNvSpPr>
          <p:nvPr>
            <p:ph idx="1"/>
          </p:nvPr>
        </p:nvSpPr>
        <p:spPr/>
        <p:txBody>
          <a:bodyPr/>
          <a:lstStyle/>
          <a:p>
            <a:r>
              <a:rPr lang="sv-SE" dirty="0"/>
              <a:t>Alla i teamet granskar och godkänner varandras </a:t>
            </a:r>
            <a:r>
              <a:rPr lang="sv-SE" dirty="0" err="1"/>
              <a:t>Pull</a:t>
            </a:r>
            <a:r>
              <a:rPr lang="sv-SE" dirty="0"/>
              <a:t> Requests.</a:t>
            </a:r>
          </a:p>
          <a:p>
            <a:r>
              <a:rPr lang="sv-SE" dirty="0"/>
              <a:t>Det är alltså inte en enskild person som ska godkänna alla PR:s. Enda regeln är att en PR inte godkänns av samma person som skapat den.</a:t>
            </a:r>
          </a:p>
          <a:p>
            <a:r>
              <a:rPr lang="sv-SE" dirty="0"/>
              <a:t>Att jobba med </a:t>
            </a:r>
            <a:r>
              <a:rPr lang="sv-SE" dirty="0" err="1"/>
              <a:t>Pull</a:t>
            </a:r>
            <a:r>
              <a:rPr lang="sv-SE" dirty="0"/>
              <a:t> Requests ökar kvaliteten på koden samt gör att teamet får bättre insikt i varandras kod. Det är ett bra sätt att ge/få feedback.</a:t>
            </a:r>
          </a:p>
        </p:txBody>
      </p:sp>
    </p:spTree>
    <p:extLst>
      <p:ext uri="{BB962C8B-B14F-4D97-AF65-F5344CB8AC3E}">
        <p14:creationId xmlns:p14="http://schemas.microsoft.com/office/powerpoint/2010/main" val="3093910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4A15-F8E0-8516-D174-0467D682A32A}"/>
              </a:ext>
            </a:extLst>
          </p:cNvPr>
          <p:cNvSpPr>
            <a:spLocks noGrp="1"/>
          </p:cNvSpPr>
          <p:nvPr>
            <p:ph type="title"/>
          </p:nvPr>
        </p:nvSpPr>
        <p:spPr/>
        <p:txBody>
          <a:bodyPr/>
          <a:lstStyle/>
          <a:p>
            <a:r>
              <a:rPr lang="sv-SE" dirty="0"/>
              <a:t>Öppna och </a:t>
            </a:r>
            <a:r>
              <a:rPr lang="sv-SE" dirty="0" err="1"/>
              <a:t>merga</a:t>
            </a:r>
            <a:r>
              <a:rPr lang="sv-SE" dirty="0"/>
              <a:t> in PR i </a:t>
            </a:r>
            <a:r>
              <a:rPr lang="sv-SE" dirty="0" err="1"/>
              <a:t>main</a:t>
            </a:r>
            <a:endParaRPr lang="sv-SE" dirty="0"/>
          </a:p>
        </p:txBody>
      </p:sp>
      <p:pic>
        <p:nvPicPr>
          <p:cNvPr id="4" name="Picture 3">
            <a:extLst>
              <a:ext uri="{FF2B5EF4-FFF2-40B4-BE49-F238E27FC236}">
                <a16:creationId xmlns:a16="http://schemas.microsoft.com/office/drawing/2014/main" id="{76EB7B62-6ABA-1082-1B0A-6BF11C7D09BA}"/>
              </a:ext>
            </a:extLst>
          </p:cNvPr>
          <p:cNvPicPr>
            <a:picLocks noChangeAspect="1"/>
          </p:cNvPicPr>
          <p:nvPr/>
        </p:nvPicPr>
        <p:blipFill>
          <a:blip r:embed="rId2"/>
          <a:stretch>
            <a:fillRect/>
          </a:stretch>
        </p:blipFill>
        <p:spPr>
          <a:xfrm>
            <a:off x="838200" y="1887142"/>
            <a:ext cx="7019460" cy="4716858"/>
          </a:xfrm>
          <a:prstGeom prst="rect">
            <a:avLst/>
          </a:prstGeom>
        </p:spPr>
      </p:pic>
      <p:sp>
        <p:nvSpPr>
          <p:cNvPr id="5" name="TextBox 4">
            <a:extLst>
              <a:ext uri="{FF2B5EF4-FFF2-40B4-BE49-F238E27FC236}">
                <a16:creationId xmlns:a16="http://schemas.microsoft.com/office/drawing/2014/main" id="{7A2F0FE1-7578-E8A4-E7FC-8213E599DBB7}"/>
              </a:ext>
            </a:extLst>
          </p:cNvPr>
          <p:cNvSpPr txBox="1"/>
          <p:nvPr/>
        </p:nvSpPr>
        <p:spPr>
          <a:xfrm>
            <a:off x="9112469" y="1905375"/>
            <a:ext cx="2617076" cy="3693319"/>
          </a:xfrm>
          <a:prstGeom prst="rect">
            <a:avLst/>
          </a:prstGeom>
          <a:noFill/>
        </p:spPr>
        <p:txBody>
          <a:bodyPr wrap="square" rtlCol="0">
            <a:spAutoFit/>
          </a:bodyPr>
          <a:lstStyle/>
          <a:p>
            <a:pPr marL="342900" indent="-342900">
              <a:buAutoNum type="arabicPeriod"/>
            </a:pPr>
            <a:r>
              <a:rPr lang="sv-SE" dirty="0"/>
              <a:t>Den som granskar och godkänner en PR tittar vanligen på ”</a:t>
            </a:r>
            <a:r>
              <a:rPr lang="sv-SE" dirty="0" err="1"/>
              <a:t>Files</a:t>
            </a:r>
            <a:r>
              <a:rPr lang="sv-SE" dirty="0"/>
              <a:t> </a:t>
            </a:r>
            <a:r>
              <a:rPr lang="sv-SE" dirty="0" err="1"/>
              <a:t>changed</a:t>
            </a:r>
            <a:r>
              <a:rPr lang="sv-SE" dirty="0"/>
              <a:t>” först. Man kan skriva kommentarer i koden om något ser fel eller oklart ut.</a:t>
            </a:r>
          </a:p>
          <a:p>
            <a:pPr marL="342900" indent="-342900">
              <a:buAutoNum type="arabicPeriod"/>
            </a:pPr>
            <a:r>
              <a:rPr lang="sv-SE" dirty="0"/>
              <a:t>För att godkänna/</a:t>
            </a:r>
            <a:r>
              <a:rPr lang="sv-SE" dirty="0" err="1"/>
              <a:t>merga</a:t>
            </a:r>
            <a:r>
              <a:rPr lang="sv-SE" dirty="0"/>
              <a:t> in i </a:t>
            </a:r>
            <a:r>
              <a:rPr lang="sv-SE" dirty="0" err="1"/>
              <a:t>main</a:t>
            </a:r>
            <a:r>
              <a:rPr lang="sv-SE" dirty="0"/>
              <a:t>, klicka på ”</a:t>
            </a:r>
            <a:r>
              <a:rPr lang="sv-SE" dirty="0" err="1"/>
              <a:t>Merge</a:t>
            </a:r>
            <a:r>
              <a:rPr lang="sv-SE" dirty="0"/>
              <a:t> </a:t>
            </a:r>
            <a:r>
              <a:rPr lang="sv-SE" dirty="0" err="1"/>
              <a:t>pull</a:t>
            </a:r>
            <a:r>
              <a:rPr lang="sv-SE" dirty="0"/>
              <a:t> </a:t>
            </a:r>
            <a:r>
              <a:rPr lang="sv-SE" dirty="0" err="1"/>
              <a:t>request</a:t>
            </a:r>
            <a:r>
              <a:rPr lang="sv-SE" dirty="0"/>
              <a:t>”</a:t>
            </a:r>
          </a:p>
          <a:p>
            <a:endParaRPr lang="sv-SE" dirty="0"/>
          </a:p>
        </p:txBody>
      </p:sp>
      <p:cxnSp>
        <p:nvCxnSpPr>
          <p:cNvPr id="7" name="Straight Arrow Connector 6">
            <a:extLst>
              <a:ext uri="{FF2B5EF4-FFF2-40B4-BE49-F238E27FC236}">
                <a16:creationId xmlns:a16="http://schemas.microsoft.com/office/drawing/2014/main" id="{B40CE14C-443F-4EC6-71E1-39642C00F916}"/>
              </a:ext>
            </a:extLst>
          </p:cNvPr>
          <p:cNvCxnSpPr/>
          <p:nvPr/>
        </p:nvCxnSpPr>
        <p:spPr>
          <a:xfrm flipH="1">
            <a:off x="4119418" y="2586182"/>
            <a:ext cx="5172364" cy="8428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42113A3-1CF2-5CC4-19CD-7A26579533B3}"/>
              </a:ext>
            </a:extLst>
          </p:cNvPr>
          <p:cNvCxnSpPr/>
          <p:nvPr/>
        </p:nvCxnSpPr>
        <p:spPr>
          <a:xfrm flipH="1">
            <a:off x="2656764" y="4713027"/>
            <a:ext cx="6569123" cy="8856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018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5BF2-B961-108F-BC95-454B38BAF940}"/>
              </a:ext>
            </a:extLst>
          </p:cNvPr>
          <p:cNvSpPr>
            <a:spLocks noGrp="1"/>
          </p:cNvSpPr>
          <p:nvPr>
            <p:ph type="title"/>
          </p:nvPr>
        </p:nvSpPr>
        <p:spPr/>
        <p:txBody>
          <a:bodyPr/>
          <a:lstStyle/>
          <a:p>
            <a:r>
              <a:rPr lang="sv-SE" dirty="0"/>
              <a:t>Vår PR är nu godkänd och ”</a:t>
            </a:r>
            <a:r>
              <a:rPr lang="sv-SE" dirty="0" err="1"/>
              <a:t>inmergad</a:t>
            </a:r>
            <a:r>
              <a:rPr lang="sv-SE" dirty="0"/>
              <a:t>” i </a:t>
            </a:r>
            <a:r>
              <a:rPr lang="sv-SE" dirty="0" err="1"/>
              <a:t>main</a:t>
            </a:r>
            <a:endParaRPr lang="sv-SE" dirty="0"/>
          </a:p>
        </p:txBody>
      </p:sp>
      <p:pic>
        <p:nvPicPr>
          <p:cNvPr id="4" name="Picture 3">
            <a:extLst>
              <a:ext uri="{FF2B5EF4-FFF2-40B4-BE49-F238E27FC236}">
                <a16:creationId xmlns:a16="http://schemas.microsoft.com/office/drawing/2014/main" id="{3E07A1B0-3DBE-F6E4-6D8F-C73053A9296A}"/>
              </a:ext>
            </a:extLst>
          </p:cNvPr>
          <p:cNvPicPr>
            <a:picLocks noChangeAspect="1"/>
          </p:cNvPicPr>
          <p:nvPr/>
        </p:nvPicPr>
        <p:blipFill>
          <a:blip r:embed="rId2"/>
          <a:stretch>
            <a:fillRect/>
          </a:stretch>
        </p:blipFill>
        <p:spPr>
          <a:xfrm>
            <a:off x="962514" y="1537853"/>
            <a:ext cx="5782340" cy="4789055"/>
          </a:xfrm>
          <a:prstGeom prst="rect">
            <a:avLst/>
          </a:prstGeom>
        </p:spPr>
      </p:pic>
      <p:sp>
        <p:nvSpPr>
          <p:cNvPr id="5" name="TextBox 4">
            <a:extLst>
              <a:ext uri="{FF2B5EF4-FFF2-40B4-BE49-F238E27FC236}">
                <a16:creationId xmlns:a16="http://schemas.microsoft.com/office/drawing/2014/main" id="{3BF81055-B715-5845-B211-3B2D7C715A20}"/>
              </a:ext>
            </a:extLst>
          </p:cNvPr>
          <p:cNvSpPr txBox="1"/>
          <p:nvPr/>
        </p:nvSpPr>
        <p:spPr>
          <a:xfrm>
            <a:off x="9112469" y="1905375"/>
            <a:ext cx="2617076" cy="923330"/>
          </a:xfrm>
          <a:prstGeom prst="rect">
            <a:avLst/>
          </a:prstGeom>
          <a:noFill/>
        </p:spPr>
        <p:txBody>
          <a:bodyPr wrap="square" rtlCol="0">
            <a:spAutoFit/>
          </a:bodyPr>
          <a:lstStyle/>
          <a:p>
            <a:r>
              <a:rPr lang="sv-SE" dirty="0"/>
              <a:t>Vi kan nu ”</a:t>
            </a:r>
            <a:r>
              <a:rPr lang="sv-SE" dirty="0" err="1"/>
              <a:t>deleta</a:t>
            </a:r>
            <a:r>
              <a:rPr lang="sv-SE" dirty="0"/>
              <a:t>” vår </a:t>
            </a:r>
            <a:r>
              <a:rPr lang="sv-SE" dirty="0" err="1"/>
              <a:t>branch</a:t>
            </a:r>
            <a:r>
              <a:rPr lang="sv-SE" dirty="0"/>
              <a:t>, eftersom den inte behövs mer!</a:t>
            </a:r>
          </a:p>
        </p:txBody>
      </p:sp>
      <p:cxnSp>
        <p:nvCxnSpPr>
          <p:cNvPr id="7" name="Straight Arrow Connector 6">
            <a:extLst>
              <a:ext uri="{FF2B5EF4-FFF2-40B4-BE49-F238E27FC236}">
                <a16:creationId xmlns:a16="http://schemas.microsoft.com/office/drawing/2014/main" id="{4059CA45-31CD-B7A4-0B8E-7698024F7840}"/>
              </a:ext>
            </a:extLst>
          </p:cNvPr>
          <p:cNvCxnSpPr>
            <a:stCxn id="5" idx="1"/>
          </p:cNvCxnSpPr>
          <p:nvPr/>
        </p:nvCxnSpPr>
        <p:spPr>
          <a:xfrm flipH="1">
            <a:off x="6317673" y="2367040"/>
            <a:ext cx="2794796" cy="31655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971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Image result for git logo">
            <a:extLst>
              <a:ext uri="{FF2B5EF4-FFF2-40B4-BE49-F238E27FC236}">
                <a16:creationId xmlns:a16="http://schemas.microsoft.com/office/drawing/2014/main" id="{3EA989DD-8D22-B2EF-8BAA-3C6256678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951" b="7725"/>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843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58F366-D5CD-8E34-DB1E-DB81608CDD2A}"/>
            </a:ext>
          </a:extLst>
        </p:cNvPr>
        <p:cNvGrpSpPr/>
        <p:nvPr/>
      </p:nvGrpSpPr>
      <p:grpSpPr>
        <a:xfrm>
          <a:off x="0" y="0"/>
          <a:ext cx="0" cy="0"/>
          <a:chOff x="0" y="0"/>
          <a:chExt cx="0" cy="0"/>
        </a:xfrm>
      </p:grpSpPr>
      <p:sp>
        <p:nvSpPr>
          <p:cNvPr id="70" name="Rectangle 69">
            <a:extLst>
              <a:ext uri="{FF2B5EF4-FFF2-40B4-BE49-F238E27FC236}">
                <a16:creationId xmlns:a16="http://schemas.microsoft.com/office/drawing/2014/main" id="{1DB6A588-B0C8-3128-4997-AF734E74D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71" name="Group 70">
            <a:extLst>
              <a:ext uri="{FF2B5EF4-FFF2-40B4-BE49-F238E27FC236}">
                <a16:creationId xmlns:a16="http://schemas.microsoft.com/office/drawing/2014/main" id="{F3536E81-3BED-AB1F-B0D3-E67348A3A6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72" name="Group 71">
              <a:extLst>
                <a:ext uri="{FF2B5EF4-FFF2-40B4-BE49-F238E27FC236}">
                  <a16:creationId xmlns:a16="http://schemas.microsoft.com/office/drawing/2014/main" id="{CA9ACA8A-8AFA-4233-1788-B47D5835E8E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73" name="Freeform: Shape 72">
                <a:extLst>
                  <a:ext uri="{FF2B5EF4-FFF2-40B4-BE49-F238E27FC236}">
                    <a16:creationId xmlns:a16="http://schemas.microsoft.com/office/drawing/2014/main" id="{7409F81D-F4EE-2205-59F2-7D7EC9B32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4" name="Freeform: Shape 73">
                <a:extLst>
                  <a:ext uri="{FF2B5EF4-FFF2-40B4-BE49-F238E27FC236}">
                    <a16:creationId xmlns:a16="http://schemas.microsoft.com/office/drawing/2014/main" id="{223E8BB9-1DBE-2726-16CE-1610045495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75" name="Group 74">
              <a:extLst>
                <a:ext uri="{FF2B5EF4-FFF2-40B4-BE49-F238E27FC236}">
                  <a16:creationId xmlns:a16="http://schemas.microsoft.com/office/drawing/2014/main" id="{3A2B330D-3397-FBAE-5443-8775CCBA9D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2ABA2B79-2D02-14E8-6C39-ADA4286F7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6" name="Freeform: Shape 75">
                <a:extLst>
                  <a:ext uri="{FF2B5EF4-FFF2-40B4-BE49-F238E27FC236}">
                    <a16:creationId xmlns:a16="http://schemas.microsoft.com/office/drawing/2014/main" id="{BB8AE339-F9BF-8819-2DEA-B5DD02481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sp>
        <p:nvSpPr>
          <p:cNvPr id="2" name="Title 1">
            <a:extLst>
              <a:ext uri="{FF2B5EF4-FFF2-40B4-BE49-F238E27FC236}">
                <a16:creationId xmlns:a16="http://schemas.microsoft.com/office/drawing/2014/main" id="{8F14811A-58D0-80CC-C963-3A659A2CDC03}"/>
              </a:ext>
            </a:extLst>
          </p:cNvPr>
          <p:cNvSpPr>
            <a:spLocks noGrp="1"/>
          </p:cNvSpPr>
          <p:nvPr>
            <p:ph type="ctrTitle"/>
          </p:nvPr>
        </p:nvSpPr>
        <p:spPr>
          <a:xfrm>
            <a:off x="838199" y="1120676"/>
            <a:ext cx="7021513" cy="2308324"/>
          </a:xfrm>
        </p:spPr>
        <p:txBody>
          <a:bodyPr>
            <a:normAutofit fontScale="90000"/>
          </a:bodyPr>
          <a:lstStyle/>
          <a:p>
            <a:pPr algn="l"/>
            <a:r>
              <a:rPr lang="sv-SE" sz="7200" dirty="0">
                <a:solidFill>
                  <a:schemeClr val="bg1"/>
                </a:solidFill>
              </a:rPr>
              <a:t>Att arbeta i olika </a:t>
            </a:r>
            <a:r>
              <a:rPr lang="sv-SE" sz="7200" dirty="0" err="1">
                <a:solidFill>
                  <a:schemeClr val="bg1"/>
                </a:solidFill>
              </a:rPr>
              <a:t>brancher</a:t>
            </a:r>
            <a:r>
              <a:rPr lang="sv-SE" sz="7200" dirty="0">
                <a:solidFill>
                  <a:schemeClr val="bg1"/>
                </a:solidFill>
              </a:rPr>
              <a:t> samtidigt</a:t>
            </a:r>
          </a:p>
        </p:txBody>
      </p:sp>
      <p:sp>
        <p:nvSpPr>
          <p:cNvPr id="3" name="Subtitle 2">
            <a:extLst>
              <a:ext uri="{FF2B5EF4-FFF2-40B4-BE49-F238E27FC236}">
                <a16:creationId xmlns:a16="http://schemas.microsoft.com/office/drawing/2014/main" id="{88A46C97-74E0-775B-D356-C033CF4AE80A}"/>
              </a:ext>
            </a:extLst>
          </p:cNvPr>
          <p:cNvSpPr>
            <a:spLocks noGrp="1"/>
          </p:cNvSpPr>
          <p:nvPr>
            <p:ph type="subTitle" idx="1"/>
          </p:nvPr>
        </p:nvSpPr>
        <p:spPr>
          <a:xfrm>
            <a:off x="835024" y="3809999"/>
            <a:ext cx="7025753" cy="1012778"/>
          </a:xfrm>
        </p:spPr>
        <p:txBody>
          <a:bodyPr>
            <a:normAutofit/>
          </a:bodyPr>
          <a:lstStyle/>
          <a:p>
            <a:pPr algn="l"/>
            <a:r>
              <a:rPr lang="sv-SE" dirty="0" err="1">
                <a:solidFill>
                  <a:schemeClr val="bg1"/>
                </a:solidFill>
              </a:rPr>
              <a:t>Merge</a:t>
            </a:r>
            <a:r>
              <a:rPr lang="sv-SE" dirty="0">
                <a:solidFill>
                  <a:schemeClr val="bg1"/>
                </a:solidFill>
              </a:rPr>
              <a:t> och </a:t>
            </a:r>
            <a:r>
              <a:rPr lang="sv-SE" dirty="0" err="1">
                <a:solidFill>
                  <a:schemeClr val="bg1"/>
                </a:solidFill>
              </a:rPr>
              <a:t>Merge</a:t>
            </a:r>
            <a:r>
              <a:rPr lang="sv-SE" dirty="0">
                <a:solidFill>
                  <a:schemeClr val="bg1"/>
                </a:solidFill>
              </a:rPr>
              <a:t> </a:t>
            </a:r>
            <a:r>
              <a:rPr lang="sv-SE" dirty="0" err="1">
                <a:solidFill>
                  <a:schemeClr val="bg1"/>
                </a:solidFill>
              </a:rPr>
              <a:t>conflicts</a:t>
            </a:r>
            <a:endParaRPr lang="sv-SE" dirty="0">
              <a:solidFill>
                <a:schemeClr val="bg1"/>
              </a:solidFill>
            </a:endParaRPr>
          </a:p>
        </p:txBody>
      </p:sp>
    </p:spTree>
    <p:extLst>
      <p:ext uri="{BB962C8B-B14F-4D97-AF65-F5344CB8AC3E}">
        <p14:creationId xmlns:p14="http://schemas.microsoft.com/office/powerpoint/2010/main" val="2244163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652C8-70A9-E80D-4E9B-66C938727895}"/>
              </a:ext>
            </a:extLst>
          </p:cNvPr>
          <p:cNvSpPr>
            <a:spLocks noGrp="1"/>
          </p:cNvSpPr>
          <p:nvPr>
            <p:ph type="title"/>
          </p:nvPr>
        </p:nvSpPr>
        <p:spPr/>
        <p:txBody>
          <a:bodyPr/>
          <a:lstStyle/>
          <a:p>
            <a:r>
              <a:rPr lang="sv-SE" dirty="0"/>
              <a:t>Kalle: kapitel 1</a:t>
            </a:r>
          </a:p>
        </p:txBody>
      </p:sp>
      <p:sp>
        <p:nvSpPr>
          <p:cNvPr id="3" name="TextBox 2">
            <a:extLst>
              <a:ext uri="{FF2B5EF4-FFF2-40B4-BE49-F238E27FC236}">
                <a16:creationId xmlns:a16="http://schemas.microsoft.com/office/drawing/2014/main" id="{0049AC83-2141-666E-D7DB-800FF59E4929}"/>
              </a:ext>
            </a:extLst>
          </p:cNvPr>
          <p:cNvSpPr txBox="1"/>
          <p:nvPr/>
        </p:nvSpPr>
        <p:spPr>
          <a:xfrm>
            <a:off x="9071212" y="1310183"/>
            <a:ext cx="2793242" cy="646331"/>
          </a:xfrm>
          <a:prstGeom prst="rect">
            <a:avLst/>
          </a:prstGeom>
          <a:noFill/>
        </p:spPr>
        <p:txBody>
          <a:bodyPr wrap="square" rtlCol="0">
            <a:spAutoFit/>
          </a:bodyPr>
          <a:lstStyle/>
          <a:p>
            <a:r>
              <a:rPr lang="sv-SE" dirty="0"/>
              <a:t>Kalle skapar en </a:t>
            </a:r>
            <a:r>
              <a:rPr lang="sv-SE" dirty="0" err="1"/>
              <a:t>branch</a:t>
            </a:r>
            <a:r>
              <a:rPr lang="sv-SE" dirty="0"/>
              <a:t> som heter kapitel-1.</a:t>
            </a:r>
          </a:p>
        </p:txBody>
      </p:sp>
      <p:sp>
        <p:nvSpPr>
          <p:cNvPr id="5" name="TextBox 4">
            <a:extLst>
              <a:ext uri="{FF2B5EF4-FFF2-40B4-BE49-F238E27FC236}">
                <a16:creationId xmlns:a16="http://schemas.microsoft.com/office/drawing/2014/main" id="{1CB0EDC2-BBFB-0375-E475-1CE489619547}"/>
              </a:ext>
            </a:extLst>
          </p:cNvPr>
          <p:cNvSpPr txBox="1"/>
          <p:nvPr/>
        </p:nvSpPr>
        <p:spPr>
          <a:xfrm>
            <a:off x="9071212" y="2363336"/>
            <a:ext cx="2793242" cy="923330"/>
          </a:xfrm>
          <a:prstGeom prst="rect">
            <a:avLst/>
          </a:prstGeom>
          <a:noFill/>
        </p:spPr>
        <p:txBody>
          <a:bodyPr wrap="square" rtlCol="0">
            <a:spAutoFit/>
          </a:bodyPr>
          <a:lstStyle/>
          <a:p>
            <a:r>
              <a:rPr lang="sv-SE" dirty="0"/>
              <a:t>När han skrivit klart kapitlet gör han följande </a:t>
            </a:r>
            <a:r>
              <a:rPr lang="sv-SE" dirty="0" err="1"/>
              <a:t>commit</a:t>
            </a:r>
            <a:r>
              <a:rPr lang="sv-SE" dirty="0"/>
              <a:t>:</a:t>
            </a:r>
          </a:p>
        </p:txBody>
      </p:sp>
      <p:sp>
        <p:nvSpPr>
          <p:cNvPr id="6" name="TextBox 5">
            <a:extLst>
              <a:ext uri="{FF2B5EF4-FFF2-40B4-BE49-F238E27FC236}">
                <a16:creationId xmlns:a16="http://schemas.microsoft.com/office/drawing/2014/main" id="{FD2D2121-E133-6F24-177F-D1C54D01FCA1}"/>
              </a:ext>
            </a:extLst>
          </p:cNvPr>
          <p:cNvSpPr txBox="1"/>
          <p:nvPr/>
        </p:nvSpPr>
        <p:spPr>
          <a:xfrm>
            <a:off x="9071210" y="3601997"/>
            <a:ext cx="3084499"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commit</a:t>
            </a:r>
            <a:r>
              <a:rPr lang="sv-SE" sz="1400" dirty="0">
                <a:highlight>
                  <a:srgbClr val="C0C0C0"/>
                </a:highlight>
                <a:latin typeface="Courier New" panose="02070309020205020404" pitchFamily="49" charset="0"/>
                <a:cs typeface="Courier New" panose="02070309020205020404" pitchFamily="49" charset="0"/>
              </a:rPr>
              <a:t> –m ”Kapitel 1”</a:t>
            </a:r>
          </a:p>
        </p:txBody>
      </p:sp>
      <p:sp>
        <p:nvSpPr>
          <p:cNvPr id="7" name="TextBox 6">
            <a:extLst>
              <a:ext uri="{FF2B5EF4-FFF2-40B4-BE49-F238E27FC236}">
                <a16:creationId xmlns:a16="http://schemas.microsoft.com/office/drawing/2014/main" id="{23D63352-0DDC-F09C-5D05-794412ABCE7A}"/>
              </a:ext>
            </a:extLst>
          </p:cNvPr>
          <p:cNvSpPr txBox="1"/>
          <p:nvPr/>
        </p:nvSpPr>
        <p:spPr>
          <a:xfrm>
            <a:off x="9071211" y="1979542"/>
            <a:ext cx="3084499"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checkout</a:t>
            </a:r>
            <a:r>
              <a:rPr lang="sv-SE" sz="1400" dirty="0">
                <a:highlight>
                  <a:srgbClr val="C0C0C0"/>
                </a:highlight>
                <a:latin typeface="Courier New" panose="02070309020205020404" pitchFamily="49" charset="0"/>
                <a:cs typeface="Courier New" panose="02070309020205020404" pitchFamily="49" charset="0"/>
              </a:rPr>
              <a:t> –b kapitel-1</a:t>
            </a:r>
          </a:p>
        </p:txBody>
      </p:sp>
      <p:sp>
        <p:nvSpPr>
          <p:cNvPr id="8" name="TextBox 7">
            <a:extLst>
              <a:ext uri="{FF2B5EF4-FFF2-40B4-BE49-F238E27FC236}">
                <a16:creationId xmlns:a16="http://schemas.microsoft.com/office/drawing/2014/main" id="{E34F4804-3392-B050-9722-4BB3DAEE42A4}"/>
              </a:ext>
            </a:extLst>
          </p:cNvPr>
          <p:cNvSpPr txBox="1"/>
          <p:nvPr/>
        </p:nvSpPr>
        <p:spPr>
          <a:xfrm>
            <a:off x="9071209" y="3294220"/>
            <a:ext cx="1366080"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add</a:t>
            </a:r>
            <a:r>
              <a:rPr lang="sv-SE" sz="1400" dirty="0">
                <a:highlight>
                  <a:srgbClr val="C0C0C0"/>
                </a:highlight>
                <a:latin typeface="Courier New" panose="02070309020205020404" pitchFamily="49" charset="0"/>
                <a:cs typeface="Courier New" panose="02070309020205020404" pitchFamily="49" charset="0"/>
              </a:rPr>
              <a:t> .</a:t>
            </a:r>
          </a:p>
        </p:txBody>
      </p:sp>
      <p:sp>
        <p:nvSpPr>
          <p:cNvPr id="9" name="TextBox 8">
            <a:extLst>
              <a:ext uri="{FF2B5EF4-FFF2-40B4-BE49-F238E27FC236}">
                <a16:creationId xmlns:a16="http://schemas.microsoft.com/office/drawing/2014/main" id="{F55DC790-A9F4-939F-CAC7-EEFDE2229F8A}"/>
              </a:ext>
            </a:extLst>
          </p:cNvPr>
          <p:cNvSpPr txBox="1"/>
          <p:nvPr/>
        </p:nvSpPr>
        <p:spPr>
          <a:xfrm>
            <a:off x="9071212" y="4006943"/>
            <a:ext cx="2793242" cy="1200329"/>
          </a:xfrm>
          <a:prstGeom prst="rect">
            <a:avLst/>
          </a:prstGeom>
          <a:noFill/>
        </p:spPr>
        <p:txBody>
          <a:bodyPr wrap="square" rtlCol="0">
            <a:spAutoFit/>
          </a:bodyPr>
          <a:lstStyle/>
          <a:p>
            <a:r>
              <a:rPr lang="sv-SE" dirty="0"/>
              <a:t>Sedan </a:t>
            </a:r>
            <a:r>
              <a:rPr lang="sv-SE" dirty="0" err="1"/>
              <a:t>mergar</a:t>
            </a:r>
            <a:r>
              <a:rPr lang="sv-SE" dirty="0"/>
              <a:t> han in </a:t>
            </a:r>
            <a:r>
              <a:rPr lang="sv-SE" i="1" dirty="0" err="1"/>
              <a:t>main</a:t>
            </a:r>
            <a:r>
              <a:rPr lang="sv-SE" dirty="0"/>
              <a:t> i sin </a:t>
            </a:r>
            <a:r>
              <a:rPr lang="sv-SE" dirty="0" err="1"/>
              <a:t>branch</a:t>
            </a:r>
            <a:r>
              <a:rPr lang="sv-SE" dirty="0"/>
              <a:t>, pushar upp den till </a:t>
            </a:r>
            <a:r>
              <a:rPr lang="sv-SE" dirty="0" err="1"/>
              <a:t>Github</a:t>
            </a:r>
            <a:r>
              <a:rPr lang="sv-SE" dirty="0"/>
              <a:t> och skapar en </a:t>
            </a:r>
            <a:r>
              <a:rPr lang="sv-SE" dirty="0" err="1"/>
              <a:t>Pull</a:t>
            </a:r>
            <a:r>
              <a:rPr lang="sv-SE" dirty="0"/>
              <a:t> Request mot </a:t>
            </a:r>
            <a:r>
              <a:rPr lang="sv-SE" dirty="0" err="1"/>
              <a:t>main</a:t>
            </a:r>
            <a:r>
              <a:rPr lang="sv-SE" dirty="0"/>
              <a:t>.</a:t>
            </a:r>
          </a:p>
        </p:txBody>
      </p:sp>
      <p:sp>
        <p:nvSpPr>
          <p:cNvPr id="10" name="TextBox 9">
            <a:extLst>
              <a:ext uri="{FF2B5EF4-FFF2-40B4-BE49-F238E27FC236}">
                <a16:creationId xmlns:a16="http://schemas.microsoft.com/office/drawing/2014/main" id="{B8D7E389-0D13-4450-B788-6CD506FE9F31}"/>
              </a:ext>
            </a:extLst>
          </p:cNvPr>
          <p:cNvSpPr txBox="1"/>
          <p:nvPr/>
        </p:nvSpPr>
        <p:spPr>
          <a:xfrm>
            <a:off x="9071212" y="5304441"/>
            <a:ext cx="2793242" cy="646331"/>
          </a:xfrm>
          <a:prstGeom prst="rect">
            <a:avLst/>
          </a:prstGeom>
          <a:noFill/>
        </p:spPr>
        <p:txBody>
          <a:bodyPr wrap="square" rtlCol="0">
            <a:spAutoFit/>
          </a:bodyPr>
          <a:lstStyle/>
          <a:p>
            <a:r>
              <a:rPr lang="sv-SE" dirty="0"/>
              <a:t>Pelle godkänner Kalles PR och </a:t>
            </a:r>
            <a:r>
              <a:rPr lang="sv-SE" dirty="0" err="1"/>
              <a:t>mergar</a:t>
            </a:r>
            <a:r>
              <a:rPr lang="sv-SE" dirty="0"/>
              <a:t> in den i </a:t>
            </a:r>
            <a:r>
              <a:rPr lang="sv-SE" dirty="0" err="1"/>
              <a:t>main</a:t>
            </a:r>
            <a:r>
              <a:rPr lang="sv-SE" dirty="0"/>
              <a:t>.</a:t>
            </a:r>
          </a:p>
        </p:txBody>
      </p:sp>
      <p:pic>
        <p:nvPicPr>
          <p:cNvPr id="12" name="Picture 11" descr="A screenshot of a computer&#10;&#10;AI-generated content may be incorrect.">
            <a:extLst>
              <a:ext uri="{FF2B5EF4-FFF2-40B4-BE49-F238E27FC236}">
                <a16:creationId xmlns:a16="http://schemas.microsoft.com/office/drawing/2014/main" id="{15417D1D-319F-EBD2-DA03-7BC65C7C1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308" y="2042620"/>
            <a:ext cx="7440063" cy="4001058"/>
          </a:xfrm>
          <a:prstGeom prst="rect">
            <a:avLst/>
          </a:prstGeom>
        </p:spPr>
      </p:pic>
    </p:spTree>
    <p:extLst>
      <p:ext uri="{BB962C8B-B14F-4D97-AF65-F5344CB8AC3E}">
        <p14:creationId xmlns:p14="http://schemas.microsoft.com/office/powerpoint/2010/main" val="216360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A98A2-CBD5-C427-960A-E1F3511B8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AE446E-D50F-14AF-BA54-464DF833D0B8}"/>
              </a:ext>
            </a:extLst>
          </p:cNvPr>
          <p:cNvSpPr>
            <a:spLocks noGrp="1"/>
          </p:cNvSpPr>
          <p:nvPr>
            <p:ph type="title"/>
          </p:nvPr>
        </p:nvSpPr>
        <p:spPr/>
        <p:txBody>
          <a:bodyPr/>
          <a:lstStyle/>
          <a:p>
            <a:r>
              <a:rPr lang="sv-SE" dirty="0"/>
              <a:t>Lisa: kapitel 3</a:t>
            </a:r>
          </a:p>
        </p:txBody>
      </p:sp>
      <p:sp>
        <p:nvSpPr>
          <p:cNvPr id="3" name="TextBox 2">
            <a:extLst>
              <a:ext uri="{FF2B5EF4-FFF2-40B4-BE49-F238E27FC236}">
                <a16:creationId xmlns:a16="http://schemas.microsoft.com/office/drawing/2014/main" id="{94729764-60FC-0720-E23A-EB23B0780FC2}"/>
              </a:ext>
            </a:extLst>
          </p:cNvPr>
          <p:cNvSpPr txBox="1"/>
          <p:nvPr/>
        </p:nvSpPr>
        <p:spPr>
          <a:xfrm>
            <a:off x="9071212" y="1056212"/>
            <a:ext cx="2793242" cy="923330"/>
          </a:xfrm>
          <a:prstGeom prst="rect">
            <a:avLst/>
          </a:prstGeom>
          <a:noFill/>
        </p:spPr>
        <p:txBody>
          <a:bodyPr wrap="square" rtlCol="0">
            <a:spAutoFit/>
          </a:bodyPr>
          <a:lstStyle/>
          <a:p>
            <a:r>
              <a:rPr lang="sv-SE" dirty="0"/>
              <a:t>Samtidigt som Kalle börjar med kapitel 1 börjar Lisa med kapitel 3:</a:t>
            </a:r>
          </a:p>
        </p:txBody>
      </p:sp>
      <p:sp>
        <p:nvSpPr>
          <p:cNvPr id="5" name="TextBox 4">
            <a:extLst>
              <a:ext uri="{FF2B5EF4-FFF2-40B4-BE49-F238E27FC236}">
                <a16:creationId xmlns:a16="http://schemas.microsoft.com/office/drawing/2014/main" id="{E0087A30-5281-49CA-04BC-BE36136F00DD}"/>
              </a:ext>
            </a:extLst>
          </p:cNvPr>
          <p:cNvSpPr txBox="1"/>
          <p:nvPr/>
        </p:nvSpPr>
        <p:spPr>
          <a:xfrm>
            <a:off x="9071212" y="2363336"/>
            <a:ext cx="2793242" cy="923330"/>
          </a:xfrm>
          <a:prstGeom prst="rect">
            <a:avLst/>
          </a:prstGeom>
          <a:noFill/>
        </p:spPr>
        <p:txBody>
          <a:bodyPr wrap="square" rtlCol="0">
            <a:spAutoFit/>
          </a:bodyPr>
          <a:lstStyle/>
          <a:p>
            <a:r>
              <a:rPr lang="sv-SE" dirty="0"/>
              <a:t>När hon skrivit klart kapitlet gör hon följande </a:t>
            </a:r>
            <a:r>
              <a:rPr lang="sv-SE" dirty="0" err="1"/>
              <a:t>commit</a:t>
            </a:r>
            <a:r>
              <a:rPr lang="sv-SE" dirty="0"/>
              <a:t>:</a:t>
            </a:r>
          </a:p>
        </p:txBody>
      </p:sp>
      <p:sp>
        <p:nvSpPr>
          <p:cNvPr id="6" name="TextBox 5">
            <a:extLst>
              <a:ext uri="{FF2B5EF4-FFF2-40B4-BE49-F238E27FC236}">
                <a16:creationId xmlns:a16="http://schemas.microsoft.com/office/drawing/2014/main" id="{2219EEA4-66B8-85C1-BB11-D82D4D76004A}"/>
              </a:ext>
            </a:extLst>
          </p:cNvPr>
          <p:cNvSpPr txBox="1"/>
          <p:nvPr/>
        </p:nvSpPr>
        <p:spPr>
          <a:xfrm>
            <a:off x="9071210" y="3601997"/>
            <a:ext cx="3084499"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commit</a:t>
            </a:r>
            <a:r>
              <a:rPr lang="sv-SE" sz="1400" dirty="0">
                <a:highlight>
                  <a:srgbClr val="C0C0C0"/>
                </a:highlight>
                <a:latin typeface="Courier New" panose="02070309020205020404" pitchFamily="49" charset="0"/>
                <a:cs typeface="Courier New" panose="02070309020205020404" pitchFamily="49" charset="0"/>
              </a:rPr>
              <a:t> –m ”Kapitel 3”</a:t>
            </a:r>
          </a:p>
        </p:txBody>
      </p:sp>
      <p:sp>
        <p:nvSpPr>
          <p:cNvPr id="7" name="TextBox 6">
            <a:extLst>
              <a:ext uri="{FF2B5EF4-FFF2-40B4-BE49-F238E27FC236}">
                <a16:creationId xmlns:a16="http://schemas.microsoft.com/office/drawing/2014/main" id="{19FACBFA-03D9-57AD-564A-6AC8D7F30568}"/>
              </a:ext>
            </a:extLst>
          </p:cNvPr>
          <p:cNvSpPr txBox="1"/>
          <p:nvPr/>
        </p:nvSpPr>
        <p:spPr>
          <a:xfrm>
            <a:off x="9071211" y="1979542"/>
            <a:ext cx="3084499"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checkout</a:t>
            </a:r>
            <a:r>
              <a:rPr lang="sv-SE" sz="1400" dirty="0">
                <a:highlight>
                  <a:srgbClr val="C0C0C0"/>
                </a:highlight>
                <a:latin typeface="Courier New" panose="02070309020205020404" pitchFamily="49" charset="0"/>
                <a:cs typeface="Courier New" panose="02070309020205020404" pitchFamily="49" charset="0"/>
              </a:rPr>
              <a:t> –b kapitel-3</a:t>
            </a:r>
          </a:p>
        </p:txBody>
      </p:sp>
      <p:sp>
        <p:nvSpPr>
          <p:cNvPr id="8" name="TextBox 7">
            <a:extLst>
              <a:ext uri="{FF2B5EF4-FFF2-40B4-BE49-F238E27FC236}">
                <a16:creationId xmlns:a16="http://schemas.microsoft.com/office/drawing/2014/main" id="{0B5A9169-8FA4-247E-B7AA-68A578476EB5}"/>
              </a:ext>
            </a:extLst>
          </p:cNvPr>
          <p:cNvSpPr txBox="1"/>
          <p:nvPr/>
        </p:nvSpPr>
        <p:spPr>
          <a:xfrm>
            <a:off x="9071209" y="3294220"/>
            <a:ext cx="1366080" cy="307777"/>
          </a:xfrm>
          <a:prstGeom prst="rect">
            <a:avLst/>
          </a:prstGeom>
          <a:noFill/>
        </p:spPr>
        <p:txBody>
          <a:bodyPr wrap="none" rtlCol="0">
            <a:spAutoFit/>
          </a:bodyPr>
          <a:lstStyle/>
          <a:p>
            <a:r>
              <a:rPr lang="sv-SE" sz="1400" dirty="0">
                <a:highlight>
                  <a:srgbClr val="C0C0C0"/>
                </a:highlight>
                <a:latin typeface="Courier New" panose="02070309020205020404" pitchFamily="49" charset="0"/>
                <a:cs typeface="Courier New" panose="02070309020205020404" pitchFamily="49" charset="0"/>
              </a:rPr>
              <a:t>&gt; </a:t>
            </a:r>
            <a:r>
              <a:rPr lang="sv-SE" sz="1400" dirty="0" err="1">
                <a:highlight>
                  <a:srgbClr val="C0C0C0"/>
                </a:highlight>
                <a:latin typeface="Courier New" panose="02070309020205020404" pitchFamily="49" charset="0"/>
                <a:cs typeface="Courier New" panose="02070309020205020404" pitchFamily="49" charset="0"/>
              </a:rPr>
              <a:t>git</a:t>
            </a:r>
            <a:r>
              <a:rPr lang="sv-SE" sz="1400" dirty="0">
                <a:highlight>
                  <a:srgbClr val="C0C0C0"/>
                </a:highlight>
                <a:latin typeface="Courier New" panose="02070309020205020404" pitchFamily="49" charset="0"/>
                <a:cs typeface="Courier New" panose="02070309020205020404" pitchFamily="49" charset="0"/>
              </a:rPr>
              <a:t> </a:t>
            </a:r>
            <a:r>
              <a:rPr lang="sv-SE" sz="1400" dirty="0" err="1">
                <a:highlight>
                  <a:srgbClr val="C0C0C0"/>
                </a:highlight>
                <a:latin typeface="Courier New" panose="02070309020205020404" pitchFamily="49" charset="0"/>
                <a:cs typeface="Courier New" panose="02070309020205020404" pitchFamily="49" charset="0"/>
              </a:rPr>
              <a:t>add</a:t>
            </a:r>
            <a:r>
              <a:rPr lang="sv-SE" sz="1400" dirty="0">
                <a:highlight>
                  <a:srgbClr val="C0C0C0"/>
                </a:highlight>
                <a:latin typeface="Courier New" panose="02070309020205020404" pitchFamily="49" charset="0"/>
                <a:cs typeface="Courier New" panose="02070309020205020404" pitchFamily="49" charset="0"/>
              </a:rPr>
              <a:t> .</a:t>
            </a:r>
          </a:p>
        </p:txBody>
      </p:sp>
      <p:sp>
        <p:nvSpPr>
          <p:cNvPr id="9" name="TextBox 8">
            <a:extLst>
              <a:ext uri="{FF2B5EF4-FFF2-40B4-BE49-F238E27FC236}">
                <a16:creationId xmlns:a16="http://schemas.microsoft.com/office/drawing/2014/main" id="{F0C3F5D2-C724-94CD-6A02-A45F3A8D3E6A}"/>
              </a:ext>
            </a:extLst>
          </p:cNvPr>
          <p:cNvSpPr txBox="1"/>
          <p:nvPr/>
        </p:nvSpPr>
        <p:spPr>
          <a:xfrm>
            <a:off x="9071212" y="4006943"/>
            <a:ext cx="2793242" cy="1477328"/>
          </a:xfrm>
          <a:prstGeom prst="rect">
            <a:avLst/>
          </a:prstGeom>
          <a:noFill/>
        </p:spPr>
        <p:txBody>
          <a:bodyPr wrap="square" rtlCol="0">
            <a:spAutoFit/>
          </a:bodyPr>
          <a:lstStyle/>
          <a:p>
            <a:r>
              <a:rPr lang="sv-SE" dirty="0"/>
              <a:t>Därefter går Lisa till </a:t>
            </a:r>
            <a:r>
              <a:rPr lang="sv-SE" i="1" dirty="0" err="1"/>
              <a:t>main</a:t>
            </a:r>
            <a:r>
              <a:rPr lang="sv-SE" dirty="0"/>
              <a:t> och kör </a:t>
            </a:r>
            <a:r>
              <a:rPr lang="sv-SE" i="1" dirty="0" err="1"/>
              <a:t>git</a:t>
            </a:r>
            <a:r>
              <a:rPr lang="sv-SE" i="1" dirty="0"/>
              <a:t> </a:t>
            </a:r>
            <a:r>
              <a:rPr lang="sv-SE" i="1" dirty="0" err="1"/>
              <a:t>pull</a:t>
            </a:r>
            <a:r>
              <a:rPr lang="sv-SE" dirty="0"/>
              <a:t>. Sedan går hon tillbaka till </a:t>
            </a:r>
            <a:r>
              <a:rPr lang="sv-SE" i="1" dirty="0"/>
              <a:t>kapitel-3 </a:t>
            </a:r>
            <a:r>
              <a:rPr lang="sv-SE" dirty="0"/>
              <a:t>och försöker </a:t>
            </a:r>
            <a:r>
              <a:rPr lang="sv-SE" dirty="0" err="1"/>
              <a:t>merga</a:t>
            </a:r>
            <a:r>
              <a:rPr lang="sv-SE" dirty="0"/>
              <a:t> in </a:t>
            </a:r>
            <a:r>
              <a:rPr lang="sv-SE" dirty="0" err="1"/>
              <a:t>main</a:t>
            </a:r>
            <a:endParaRPr lang="sv-SE" dirty="0"/>
          </a:p>
        </p:txBody>
      </p:sp>
      <p:sp>
        <p:nvSpPr>
          <p:cNvPr id="10" name="TextBox 9">
            <a:extLst>
              <a:ext uri="{FF2B5EF4-FFF2-40B4-BE49-F238E27FC236}">
                <a16:creationId xmlns:a16="http://schemas.microsoft.com/office/drawing/2014/main" id="{AF9DF81D-DFC7-9B69-D3F9-227C25F332DF}"/>
              </a:ext>
            </a:extLst>
          </p:cNvPr>
          <p:cNvSpPr txBox="1"/>
          <p:nvPr/>
        </p:nvSpPr>
        <p:spPr>
          <a:xfrm>
            <a:off x="8993872" y="5881632"/>
            <a:ext cx="2793242" cy="646331"/>
          </a:xfrm>
          <a:prstGeom prst="rect">
            <a:avLst/>
          </a:prstGeom>
          <a:noFill/>
        </p:spPr>
        <p:txBody>
          <a:bodyPr wrap="square" rtlCol="0">
            <a:spAutoFit/>
          </a:bodyPr>
          <a:lstStyle/>
          <a:p>
            <a:r>
              <a:rPr lang="sv-SE" dirty="0"/>
              <a:t>Men nu får hon en </a:t>
            </a:r>
            <a:r>
              <a:rPr lang="sv-SE" dirty="0" err="1"/>
              <a:t>merge</a:t>
            </a:r>
            <a:r>
              <a:rPr lang="sv-SE" dirty="0"/>
              <a:t> konflikt!</a:t>
            </a:r>
          </a:p>
        </p:txBody>
      </p:sp>
      <p:pic>
        <p:nvPicPr>
          <p:cNvPr id="16" name="Picture 15" descr="A screenshot of a computer&#10;&#10;AI-generated content may be incorrect.">
            <a:extLst>
              <a:ext uri="{FF2B5EF4-FFF2-40B4-BE49-F238E27FC236}">
                <a16:creationId xmlns:a16="http://schemas.microsoft.com/office/drawing/2014/main" id="{2EE453BC-3195-18E2-4CA0-92652C763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323" y="2273151"/>
            <a:ext cx="7687748" cy="3467584"/>
          </a:xfrm>
          <a:prstGeom prst="rect">
            <a:avLst/>
          </a:prstGeom>
        </p:spPr>
      </p:pic>
    </p:spTree>
    <p:extLst>
      <p:ext uri="{BB962C8B-B14F-4D97-AF65-F5344CB8AC3E}">
        <p14:creationId xmlns:p14="http://schemas.microsoft.com/office/powerpoint/2010/main" val="187020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 program&#10;&#10;AI-generated content may be incorrect.">
            <a:extLst>
              <a:ext uri="{FF2B5EF4-FFF2-40B4-BE49-F238E27FC236}">
                <a16:creationId xmlns:a16="http://schemas.microsoft.com/office/drawing/2014/main" id="{138100BB-F235-7378-E5D2-7500BB18C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830" y="1169763"/>
            <a:ext cx="6620799" cy="4582164"/>
          </a:xfrm>
          <a:prstGeom prst="rect">
            <a:avLst/>
          </a:prstGeom>
        </p:spPr>
      </p:pic>
      <p:sp>
        <p:nvSpPr>
          <p:cNvPr id="5" name="Rectangle 4">
            <a:extLst>
              <a:ext uri="{FF2B5EF4-FFF2-40B4-BE49-F238E27FC236}">
                <a16:creationId xmlns:a16="http://schemas.microsoft.com/office/drawing/2014/main" id="{672E9817-F0CA-AA25-54C8-05BE80111E22}"/>
              </a:ext>
            </a:extLst>
          </p:cNvPr>
          <p:cNvSpPr/>
          <p:nvPr/>
        </p:nvSpPr>
        <p:spPr>
          <a:xfrm>
            <a:off x="3882966" y="1905925"/>
            <a:ext cx="1566489" cy="384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a:extLst>
              <a:ext uri="{FF2B5EF4-FFF2-40B4-BE49-F238E27FC236}">
                <a16:creationId xmlns:a16="http://schemas.microsoft.com/office/drawing/2014/main" id="{B3DCE08C-AA34-F2BA-47AC-F83538B1A98C}"/>
              </a:ext>
            </a:extLst>
          </p:cNvPr>
          <p:cNvSpPr/>
          <p:nvPr/>
        </p:nvSpPr>
        <p:spPr>
          <a:xfrm>
            <a:off x="3882967" y="2737197"/>
            <a:ext cx="998452" cy="384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a:extLst>
              <a:ext uri="{FF2B5EF4-FFF2-40B4-BE49-F238E27FC236}">
                <a16:creationId xmlns:a16="http://schemas.microsoft.com/office/drawing/2014/main" id="{F2B2BED2-50B4-E8EB-47B5-FA610822FEDB}"/>
              </a:ext>
            </a:extLst>
          </p:cNvPr>
          <p:cNvSpPr/>
          <p:nvPr/>
        </p:nvSpPr>
        <p:spPr>
          <a:xfrm>
            <a:off x="3882966" y="3785525"/>
            <a:ext cx="2023689" cy="384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a:extLst>
              <a:ext uri="{FF2B5EF4-FFF2-40B4-BE49-F238E27FC236}">
                <a16:creationId xmlns:a16="http://schemas.microsoft.com/office/drawing/2014/main" id="{F9B7C2C8-D0B5-BA3F-D9C1-0784DFCF029C}"/>
              </a:ext>
            </a:extLst>
          </p:cNvPr>
          <p:cNvSpPr/>
          <p:nvPr/>
        </p:nvSpPr>
        <p:spPr>
          <a:xfrm>
            <a:off x="3882966" y="4449077"/>
            <a:ext cx="1335579" cy="384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a:extLst>
              <a:ext uri="{FF2B5EF4-FFF2-40B4-BE49-F238E27FC236}">
                <a16:creationId xmlns:a16="http://schemas.microsoft.com/office/drawing/2014/main" id="{7F9D918A-AFE0-8072-1CCC-AD9603273F07}"/>
              </a:ext>
            </a:extLst>
          </p:cNvPr>
          <p:cNvSpPr txBox="1"/>
          <p:nvPr/>
        </p:nvSpPr>
        <p:spPr>
          <a:xfrm>
            <a:off x="9112469" y="1905375"/>
            <a:ext cx="2617076" cy="646331"/>
          </a:xfrm>
          <a:prstGeom prst="rect">
            <a:avLst/>
          </a:prstGeom>
          <a:noFill/>
        </p:spPr>
        <p:txBody>
          <a:bodyPr wrap="square" rtlCol="0">
            <a:spAutoFit/>
          </a:bodyPr>
          <a:lstStyle/>
          <a:p>
            <a:r>
              <a:rPr lang="sv-SE" dirty="0" err="1"/>
              <a:t>Low</a:t>
            </a:r>
            <a:r>
              <a:rPr lang="sv-SE" dirty="0"/>
              <a:t> and </a:t>
            </a:r>
            <a:r>
              <a:rPr lang="sv-SE" dirty="0" err="1"/>
              <a:t>behold</a:t>
            </a:r>
            <a:r>
              <a:rPr lang="sv-SE" dirty="0"/>
              <a:t>!</a:t>
            </a:r>
          </a:p>
          <a:p>
            <a:r>
              <a:rPr lang="sv-SE" dirty="0"/>
              <a:t>En </a:t>
            </a:r>
            <a:r>
              <a:rPr lang="sv-SE" dirty="0" err="1"/>
              <a:t>merge</a:t>
            </a:r>
            <a:r>
              <a:rPr lang="sv-SE" dirty="0"/>
              <a:t>-konflikt!</a:t>
            </a:r>
          </a:p>
        </p:txBody>
      </p:sp>
      <p:cxnSp>
        <p:nvCxnSpPr>
          <p:cNvPr id="10" name="Straight Arrow Connector 9">
            <a:extLst>
              <a:ext uri="{FF2B5EF4-FFF2-40B4-BE49-F238E27FC236}">
                <a16:creationId xmlns:a16="http://schemas.microsoft.com/office/drawing/2014/main" id="{363C24F9-3E77-01FA-573E-6AA48D7DDD08}"/>
              </a:ext>
            </a:extLst>
          </p:cNvPr>
          <p:cNvCxnSpPr>
            <a:cxnSpLocks/>
            <a:stCxn id="9" idx="1"/>
          </p:cNvCxnSpPr>
          <p:nvPr/>
        </p:nvCxnSpPr>
        <p:spPr>
          <a:xfrm flipH="1">
            <a:off x="1274618" y="2228541"/>
            <a:ext cx="7837851" cy="27868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713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2CAF-6944-2F8C-B46A-FF1286C6AFC9}"/>
              </a:ext>
            </a:extLst>
          </p:cNvPr>
          <p:cNvSpPr>
            <a:spLocks noGrp="1"/>
          </p:cNvSpPr>
          <p:nvPr>
            <p:ph type="title"/>
          </p:nvPr>
        </p:nvSpPr>
        <p:spPr/>
        <p:txBody>
          <a:bodyPr/>
          <a:lstStyle/>
          <a:p>
            <a:r>
              <a:rPr lang="sv-SE" dirty="0"/>
              <a:t>RedRidingHood.md ser nu ut så här</a:t>
            </a:r>
          </a:p>
        </p:txBody>
      </p:sp>
      <p:pic>
        <p:nvPicPr>
          <p:cNvPr id="6" name="Picture 5" descr="A screenshot of a computer&#10;&#10;AI-generated content may be incorrect.">
            <a:extLst>
              <a:ext uri="{FF2B5EF4-FFF2-40B4-BE49-F238E27FC236}">
                <a16:creationId xmlns:a16="http://schemas.microsoft.com/office/drawing/2014/main" id="{67C99D5B-E8A9-80C4-C09D-808DC2741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5019"/>
            <a:ext cx="9335803" cy="3334215"/>
          </a:xfrm>
          <a:prstGeom prst="rect">
            <a:avLst/>
          </a:prstGeom>
        </p:spPr>
      </p:pic>
    </p:spTree>
    <p:extLst>
      <p:ext uri="{BB962C8B-B14F-4D97-AF65-F5344CB8AC3E}">
        <p14:creationId xmlns:p14="http://schemas.microsoft.com/office/powerpoint/2010/main" val="1324395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screen&#10;&#10;AI-generated content may be incorrect.">
            <a:extLst>
              <a:ext uri="{FF2B5EF4-FFF2-40B4-BE49-F238E27FC236}">
                <a16:creationId xmlns:a16="http://schemas.microsoft.com/office/drawing/2014/main" id="{434AC7AB-9BEB-F146-3740-9F261112A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97" y="2318447"/>
            <a:ext cx="3982006" cy="2419688"/>
          </a:xfrm>
          <a:prstGeom prst="rect">
            <a:avLst/>
          </a:prstGeom>
        </p:spPr>
      </p:pic>
      <p:sp>
        <p:nvSpPr>
          <p:cNvPr id="2" name="Title 1">
            <a:extLst>
              <a:ext uri="{FF2B5EF4-FFF2-40B4-BE49-F238E27FC236}">
                <a16:creationId xmlns:a16="http://schemas.microsoft.com/office/drawing/2014/main" id="{84777AE5-FC25-7F88-2D8B-F58F78A1F86D}"/>
              </a:ext>
            </a:extLst>
          </p:cNvPr>
          <p:cNvSpPr>
            <a:spLocks noGrp="1"/>
          </p:cNvSpPr>
          <p:nvPr>
            <p:ph type="title"/>
          </p:nvPr>
        </p:nvSpPr>
        <p:spPr/>
        <p:txBody>
          <a:bodyPr/>
          <a:lstStyle/>
          <a:p>
            <a:r>
              <a:rPr lang="sv-SE" dirty="0"/>
              <a:t>Använd </a:t>
            </a:r>
            <a:r>
              <a:rPr lang="sv-SE" dirty="0" err="1"/>
              <a:t>mergetool</a:t>
            </a:r>
            <a:endParaRPr lang="sv-SE" dirty="0"/>
          </a:p>
        </p:txBody>
      </p:sp>
      <p:pic>
        <p:nvPicPr>
          <p:cNvPr id="4" name="Picture 3">
            <a:extLst>
              <a:ext uri="{FF2B5EF4-FFF2-40B4-BE49-F238E27FC236}">
                <a16:creationId xmlns:a16="http://schemas.microsoft.com/office/drawing/2014/main" id="{753B319D-67A0-E285-263B-DD7BD2B73620}"/>
              </a:ext>
            </a:extLst>
          </p:cNvPr>
          <p:cNvPicPr>
            <a:picLocks noChangeAspect="1"/>
          </p:cNvPicPr>
          <p:nvPr/>
        </p:nvPicPr>
        <p:blipFill>
          <a:blip r:embed="rId3"/>
          <a:stretch>
            <a:fillRect/>
          </a:stretch>
        </p:blipFill>
        <p:spPr>
          <a:xfrm>
            <a:off x="6339116" y="1821872"/>
            <a:ext cx="5366995" cy="3214255"/>
          </a:xfrm>
          <a:prstGeom prst="rect">
            <a:avLst/>
          </a:prstGeom>
        </p:spPr>
      </p:pic>
      <p:sp>
        <p:nvSpPr>
          <p:cNvPr id="7" name="Arrow: Right 6">
            <a:extLst>
              <a:ext uri="{FF2B5EF4-FFF2-40B4-BE49-F238E27FC236}">
                <a16:creationId xmlns:a16="http://schemas.microsoft.com/office/drawing/2014/main" id="{815CB47B-BA10-C9BF-A1CD-206B9118000F}"/>
              </a:ext>
            </a:extLst>
          </p:cNvPr>
          <p:cNvSpPr/>
          <p:nvPr/>
        </p:nvSpPr>
        <p:spPr>
          <a:xfrm>
            <a:off x="4812145" y="2872509"/>
            <a:ext cx="1145310" cy="6049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a:extLst>
              <a:ext uri="{FF2B5EF4-FFF2-40B4-BE49-F238E27FC236}">
                <a16:creationId xmlns:a16="http://schemas.microsoft.com/office/drawing/2014/main" id="{80090E28-4274-6C6A-F9F0-F084613196A9}"/>
              </a:ext>
            </a:extLst>
          </p:cNvPr>
          <p:cNvSpPr/>
          <p:nvPr/>
        </p:nvSpPr>
        <p:spPr>
          <a:xfrm>
            <a:off x="2504542" y="3433818"/>
            <a:ext cx="929179" cy="1889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39375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creenshot of a computer program&#10;&#10;AI-generated content may be incorrect.">
            <a:extLst>
              <a:ext uri="{FF2B5EF4-FFF2-40B4-BE49-F238E27FC236}">
                <a16:creationId xmlns:a16="http://schemas.microsoft.com/office/drawing/2014/main" id="{DEE2D970-35AD-DECE-4934-2E8B92135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410" y="1807823"/>
            <a:ext cx="4448796" cy="3162741"/>
          </a:xfrm>
          <a:prstGeom prst="rect">
            <a:avLst/>
          </a:prstGeom>
        </p:spPr>
      </p:pic>
      <p:sp>
        <p:nvSpPr>
          <p:cNvPr id="2" name="Title 1">
            <a:extLst>
              <a:ext uri="{FF2B5EF4-FFF2-40B4-BE49-F238E27FC236}">
                <a16:creationId xmlns:a16="http://schemas.microsoft.com/office/drawing/2014/main" id="{3375BFEF-71D9-E9D5-BEBD-AD088BA63B48}"/>
              </a:ext>
            </a:extLst>
          </p:cNvPr>
          <p:cNvSpPr>
            <a:spLocks noGrp="1"/>
          </p:cNvSpPr>
          <p:nvPr>
            <p:ph type="title"/>
          </p:nvPr>
        </p:nvSpPr>
        <p:spPr/>
        <p:txBody>
          <a:bodyPr/>
          <a:lstStyle/>
          <a:p>
            <a:r>
              <a:rPr lang="sv-SE" dirty="0" err="1"/>
              <a:t>Merga</a:t>
            </a:r>
            <a:r>
              <a:rPr lang="sv-SE" dirty="0"/>
              <a:t> manuellt i </a:t>
            </a:r>
            <a:r>
              <a:rPr lang="sv-SE" dirty="0" err="1"/>
              <a:t>mergetool</a:t>
            </a:r>
            <a:r>
              <a:rPr lang="sv-SE" dirty="0"/>
              <a:t> (</a:t>
            </a:r>
            <a:r>
              <a:rPr lang="sv-SE" dirty="0" err="1"/>
              <a:t>kdiff</a:t>
            </a:r>
            <a:r>
              <a:rPr lang="sv-SE" dirty="0"/>
              <a:t>)</a:t>
            </a:r>
          </a:p>
        </p:txBody>
      </p:sp>
      <p:pic>
        <p:nvPicPr>
          <p:cNvPr id="4" name="Picture 3">
            <a:extLst>
              <a:ext uri="{FF2B5EF4-FFF2-40B4-BE49-F238E27FC236}">
                <a16:creationId xmlns:a16="http://schemas.microsoft.com/office/drawing/2014/main" id="{047D7300-14EC-3FE8-AC72-86A24D97D6B6}"/>
              </a:ext>
            </a:extLst>
          </p:cNvPr>
          <p:cNvPicPr>
            <a:picLocks noChangeAspect="1"/>
          </p:cNvPicPr>
          <p:nvPr/>
        </p:nvPicPr>
        <p:blipFill>
          <a:blip r:embed="rId3"/>
          <a:stretch>
            <a:fillRect/>
          </a:stretch>
        </p:blipFill>
        <p:spPr>
          <a:xfrm>
            <a:off x="450377" y="1808836"/>
            <a:ext cx="5737718" cy="3404610"/>
          </a:xfrm>
          <a:prstGeom prst="rect">
            <a:avLst/>
          </a:prstGeom>
        </p:spPr>
      </p:pic>
      <p:sp>
        <p:nvSpPr>
          <p:cNvPr id="7" name="Rectangle 6">
            <a:extLst>
              <a:ext uri="{FF2B5EF4-FFF2-40B4-BE49-F238E27FC236}">
                <a16:creationId xmlns:a16="http://schemas.microsoft.com/office/drawing/2014/main" id="{A8AC1E1C-81CC-4F87-98D5-D115137B610D}"/>
              </a:ext>
            </a:extLst>
          </p:cNvPr>
          <p:cNvSpPr/>
          <p:nvPr/>
        </p:nvSpPr>
        <p:spPr>
          <a:xfrm>
            <a:off x="9337039" y="3051234"/>
            <a:ext cx="725979" cy="2230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a:extLst>
              <a:ext uri="{FF2B5EF4-FFF2-40B4-BE49-F238E27FC236}">
                <a16:creationId xmlns:a16="http://schemas.microsoft.com/office/drawing/2014/main" id="{567D0D15-6D31-E150-DECC-DAFE23B58623}"/>
              </a:ext>
            </a:extLst>
          </p:cNvPr>
          <p:cNvSpPr/>
          <p:nvPr/>
        </p:nvSpPr>
        <p:spPr>
          <a:xfrm>
            <a:off x="9337039" y="4529052"/>
            <a:ext cx="2125288" cy="176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a:extLst>
              <a:ext uri="{FF2B5EF4-FFF2-40B4-BE49-F238E27FC236}">
                <a16:creationId xmlns:a16="http://schemas.microsoft.com/office/drawing/2014/main" id="{25994B29-CEB2-5DD7-4D22-A94704675120}"/>
              </a:ext>
            </a:extLst>
          </p:cNvPr>
          <p:cNvSpPr txBox="1"/>
          <p:nvPr/>
        </p:nvSpPr>
        <p:spPr>
          <a:xfrm>
            <a:off x="1639454" y="5638800"/>
            <a:ext cx="2453749" cy="307777"/>
          </a:xfrm>
          <a:prstGeom prst="rect">
            <a:avLst/>
          </a:prstGeom>
          <a:noFill/>
        </p:spPr>
        <p:txBody>
          <a:bodyPr wrap="none" rtlCol="0">
            <a:spAutoFit/>
          </a:bodyPr>
          <a:lstStyle/>
          <a:p>
            <a:r>
              <a:rPr lang="sv-SE" sz="1400" dirty="0"/>
              <a:t>Slutresultat i den nedre delen</a:t>
            </a:r>
          </a:p>
        </p:txBody>
      </p:sp>
      <p:sp>
        <p:nvSpPr>
          <p:cNvPr id="10" name="TextBox 9">
            <a:extLst>
              <a:ext uri="{FF2B5EF4-FFF2-40B4-BE49-F238E27FC236}">
                <a16:creationId xmlns:a16="http://schemas.microsoft.com/office/drawing/2014/main" id="{DBC9C23B-22E7-4C37-AC05-38A61169D337}"/>
              </a:ext>
            </a:extLst>
          </p:cNvPr>
          <p:cNvSpPr txBox="1"/>
          <p:nvPr/>
        </p:nvSpPr>
        <p:spPr>
          <a:xfrm>
            <a:off x="2601860" y="1382911"/>
            <a:ext cx="1434752" cy="307777"/>
          </a:xfrm>
          <a:prstGeom prst="rect">
            <a:avLst/>
          </a:prstGeom>
          <a:noFill/>
        </p:spPr>
        <p:txBody>
          <a:bodyPr wrap="none" rtlCol="0">
            <a:spAutoFit/>
          </a:bodyPr>
          <a:lstStyle/>
          <a:p>
            <a:r>
              <a:rPr lang="sv-SE" sz="1400" dirty="0" err="1"/>
              <a:t>Local</a:t>
            </a:r>
            <a:r>
              <a:rPr lang="sv-SE" sz="1400" dirty="0"/>
              <a:t> (kapitel-3)</a:t>
            </a:r>
          </a:p>
        </p:txBody>
      </p:sp>
      <p:sp>
        <p:nvSpPr>
          <p:cNvPr id="11" name="TextBox 10">
            <a:extLst>
              <a:ext uri="{FF2B5EF4-FFF2-40B4-BE49-F238E27FC236}">
                <a16:creationId xmlns:a16="http://schemas.microsoft.com/office/drawing/2014/main" id="{B8320B24-DCDD-AA49-9937-931C1C791836}"/>
              </a:ext>
            </a:extLst>
          </p:cNvPr>
          <p:cNvSpPr txBox="1"/>
          <p:nvPr/>
        </p:nvSpPr>
        <p:spPr>
          <a:xfrm>
            <a:off x="4365520" y="1382910"/>
            <a:ext cx="1603644" cy="307777"/>
          </a:xfrm>
          <a:prstGeom prst="rect">
            <a:avLst/>
          </a:prstGeom>
          <a:noFill/>
        </p:spPr>
        <p:txBody>
          <a:bodyPr wrap="none" rtlCol="0">
            <a:spAutoFit/>
          </a:bodyPr>
          <a:lstStyle/>
          <a:p>
            <a:r>
              <a:rPr lang="sv-SE" sz="1400" dirty="0" err="1"/>
              <a:t>Remote</a:t>
            </a:r>
            <a:r>
              <a:rPr lang="sv-SE" sz="1400" dirty="0"/>
              <a:t> (kapitel-1)</a:t>
            </a:r>
          </a:p>
        </p:txBody>
      </p:sp>
      <p:cxnSp>
        <p:nvCxnSpPr>
          <p:cNvPr id="13" name="Straight Arrow Connector 12">
            <a:extLst>
              <a:ext uri="{FF2B5EF4-FFF2-40B4-BE49-F238E27FC236}">
                <a16:creationId xmlns:a16="http://schemas.microsoft.com/office/drawing/2014/main" id="{F2E859FE-B9EE-198C-5D9D-2E61EDDE37C5}"/>
              </a:ext>
            </a:extLst>
          </p:cNvPr>
          <p:cNvCxnSpPr>
            <a:stCxn id="10" idx="2"/>
          </p:cNvCxnSpPr>
          <p:nvPr/>
        </p:nvCxnSpPr>
        <p:spPr>
          <a:xfrm>
            <a:off x="3319236" y="1690688"/>
            <a:ext cx="0" cy="475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2663966-4988-A250-7753-8CA279282CFE}"/>
              </a:ext>
            </a:extLst>
          </p:cNvPr>
          <p:cNvCxnSpPr/>
          <p:nvPr/>
        </p:nvCxnSpPr>
        <p:spPr>
          <a:xfrm>
            <a:off x="5118466" y="1668449"/>
            <a:ext cx="0" cy="475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C5BD421-C5BD-799F-5892-068E290D8B91}"/>
              </a:ext>
            </a:extLst>
          </p:cNvPr>
          <p:cNvCxnSpPr>
            <a:cxnSpLocks/>
          </p:cNvCxnSpPr>
          <p:nvPr/>
        </p:nvCxnSpPr>
        <p:spPr>
          <a:xfrm flipV="1">
            <a:off x="3069781" y="4462818"/>
            <a:ext cx="0" cy="1233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Arrow: Right 17">
            <a:extLst>
              <a:ext uri="{FF2B5EF4-FFF2-40B4-BE49-F238E27FC236}">
                <a16:creationId xmlns:a16="http://schemas.microsoft.com/office/drawing/2014/main" id="{ABC30A10-FA40-7510-60E7-AF9A72B65AF9}"/>
              </a:ext>
            </a:extLst>
          </p:cNvPr>
          <p:cNvSpPr/>
          <p:nvPr/>
        </p:nvSpPr>
        <p:spPr>
          <a:xfrm>
            <a:off x="6350758" y="3389194"/>
            <a:ext cx="1096370" cy="4913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TextBox 18">
            <a:extLst>
              <a:ext uri="{FF2B5EF4-FFF2-40B4-BE49-F238E27FC236}">
                <a16:creationId xmlns:a16="http://schemas.microsoft.com/office/drawing/2014/main" id="{C7BD4EDE-218C-76C2-5925-52EB82374CE7}"/>
              </a:ext>
            </a:extLst>
          </p:cNvPr>
          <p:cNvSpPr txBox="1"/>
          <p:nvPr/>
        </p:nvSpPr>
        <p:spPr>
          <a:xfrm>
            <a:off x="6236476" y="3081417"/>
            <a:ext cx="1533650" cy="307777"/>
          </a:xfrm>
          <a:prstGeom prst="rect">
            <a:avLst/>
          </a:prstGeom>
          <a:noFill/>
        </p:spPr>
        <p:txBody>
          <a:bodyPr wrap="square" rtlCol="0">
            <a:spAutoFit/>
          </a:bodyPr>
          <a:lstStyle/>
          <a:p>
            <a:r>
              <a:rPr lang="sv-SE" sz="1400" dirty="0"/>
              <a:t>Spara/stäng!</a:t>
            </a:r>
          </a:p>
        </p:txBody>
      </p:sp>
    </p:spTree>
    <p:extLst>
      <p:ext uri="{BB962C8B-B14F-4D97-AF65-F5344CB8AC3E}">
        <p14:creationId xmlns:p14="http://schemas.microsoft.com/office/powerpoint/2010/main" val="2158865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2A2A2-5EC0-9032-7044-EB71B15DF5A6}"/>
              </a:ext>
            </a:extLst>
          </p:cNvPr>
          <p:cNvSpPr>
            <a:spLocks noGrp="1"/>
          </p:cNvSpPr>
          <p:nvPr>
            <p:ph type="title"/>
          </p:nvPr>
        </p:nvSpPr>
        <p:spPr/>
        <p:txBody>
          <a:bodyPr/>
          <a:lstStyle/>
          <a:p>
            <a:r>
              <a:rPr lang="sv-SE" dirty="0"/>
              <a:t>Pusha kapitel-3 till </a:t>
            </a:r>
            <a:r>
              <a:rPr lang="sv-SE" dirty="0" err="1"/>
              <a:t>github</a:t>
            </a:r>
            <a:r>
              <a:rPr lang="sv-SE" dirty="0"/>
              <a:t> och gör PR!</a:t>
            </a:r>
          </a:p>
        </p:txBody>
      </p:sp>
      <p:pic>
        <p:nvPicPr>
          <p:cNvPr id="4" name="Picture 3">
            <a:extLst>
              <a:ext uri="{FF2B5EF4-FFF2-40B4-BE49-F238E27FC236}">
                <a16:creationId xmlns:a16="http://schemas.microsoft.com/office/drawing/2014/main" id="{1F168A56-9444-082F-8CD1-977A221E6050}"/>
              </a:ext>
            </a:extLst>
          </p:cNvPr>
          <p:cNvPicPr>
            <a:picLocks noChangeAspect="1"/>
          </p:cNvPicPr>
          <p:nvPr/>
        </p:nvPicPr>
        <p:blipFill>
          <a:blip r:embed="rId2"/>
          <a:stretch>
            <a:fillRect/>
          </a:stretch>
        </p:blipFill>
        <p:spPr>
          <a:xfrm>
            <a:off x="872837" y="1996988"/>
            <a:ext cx="8386618" cy="4076328"/>
          </a:xfrm>
          <a:prstGeom prst="rect">
            <a:avLst/>
          </a:prstGeom>
        </p:spPr>
      </p:pic>
    </p:spTree>
    <p:extLst>
      <p:ext uri="{BB962C8B-B14F-4D97-AF65-F5344CB8AC3E}">
        <p14:creationId xmlns:p14="http://schemas.microsoft.com/office/powerpoint/2010/main" val="440615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FB0AF-CB0A-3B17-BDD2-F14562F6E0CE}"/>
              </a:ext>
            </a:extLst>
          </p:cNvPr>
          <p:cNvSpPr>
            <a:spLocks noGrp="1"/>
          </p:cNvSpPr>
          <p:nvPr>
            <p:ph type="title"/>
          </p:nvPr>
        </p:nvSpPr>
        <p:spPr/>
        <p:txBody>
          <a:bodyPr/>
          <a:lstStyle/>
          <a:p>
            <a:r>
              <a:rPr lang="sv-SE" dirty="0" err="1"/>
              <a:t>Pull</a:t>
            </a:r>
            <a:r>
              <a:rPr lang="sv-SE" dirty="0"/>
              <a:t> Request för kapitel 3</a:t>
            </a:r>
          </a:p>
        </p:txBody>
      </p:sp>
      <p:pic>
        <p:nvPicPr>
          <p:cNvPr id="4" name="Picture 3">
            <a:extLst>
              <a:ext uri="{FF2B5EF4-FFF2-40B4-BE49-F238E27FC236}">
                <a16:creationId xmlns:a16="http://schemas.microsoft.com/office/drawing/2014/main" id="{1A595E31-F201-2427-564E-A828C178B2CD}"/>
              </a:ext>
            </a:extLst>
          </p:cNvPr>
          <p:cNvPicPr>
            <a:picLocks noChangeAspect="1"/>
          </p:cNvPicPr>
          <p:nvPr/>
        </p:nvPicPr>
        <p:blipFill>
          <a:blip r:embed="rId2"/>
          <a:stretch>
            <a:fillRect/>
          </a:stretch>
        </p:blipFill>
        <p:spPr>
          <a:xfrm>
            <a:off x="972457" y="1482436"/>
            <a:ext cx="4896487" cy="4765964"/>
          </a:xfrm>
          <a:prstGeom prst="rect">
            <a:avLst/>
          </a:prstGeom>
        </p:spPr>
      </p:pic>
      <p:sp>
        <p:nvSpPr>
          <p:cNvPr id="5" name="TextBox 4">
            <a:extLst>
              <a:ext uri="{FF2B5EF4-FFF2-40B4-BE49-F238E27FC236}">
                <a16:creationId xmlns:a16="http://schemas.microsoft.com/office/drawing/2014/main" id="{3D877822-1BD2-4A74-3E9E-5B3B3F4941BE}"/>
              </a:ext>
            </a:extLst>
          </p:cNvPr>
          <p:cNvSpPr txBox="1"/>
          <p:nvPr/>
        </p:nvSpPr>
        <p:spPr>
          <a:xfrm>
            <a:off x="7901709" y="2207491"/>
            <a:ext cx="3452091" cy="923330"/>
          </a:xfrm>
          <a:prstGeom prst="rect">
            <a:avLst/>
          </a:prstGeom>
          <a:noFill/>
        </p:spPr>
        <p:txBody>
          <a:bodyPr wrap="square" rtlCol="0">
            <a:spAutoFit/>
          </a:bodyPr>
          <a:lstStyle/>
          <a:p>
            <a:r>
              <a:rPr lang="sv-SE" dirty="0"/>
              <a:t>I </a:t>
            </a:r>
            <a:r>
              <a:rPr lang="sv-SE" dirty="0" err="1"/>
              <a:t>Pull</a:t>
            </a:r>
            <a:r>
              <a:rPr lang="sv-SE" dirty="0"/>
              <a:t> </a:t>
            </a:r>
            <a:r>
              <a:rPr lang="sv-SE" dirty="0" err="1"/>
              <a:t>Requesten</a:t>
            </a:r>
            <a:r>
              <a:rPr lang="sv-SE" dirty="0"/>
              <a:t> kan man se tidigare version (röd) jämfört med den nya versionen (grön).</a:t>
            </a:r>
          </a:p>
        </p:txBody>
      </p:sp>
      <p:cxnSp>
        <p:nvCxnSpPr>
          <p:cNvPr id="7" name="Straight Arrow Connector 6">
            <a:extLst>
              <a:ext uri="{FF2B5EF4-FFF2-40B4-BE49-F238E27FC236}">
                <a16:creationId xmlns:a16="http://schemas.microsoft.com/office/drawing/2014/main" id="{F46E78D5-4C4C-9269-AB02-319C7D819F38}"/>
              </a:ext>
            </a:extLst>
          </p:cNvPr>
          <p:cNvCxnSpPr>
            <a:stCxn id="5" idx="1"/>
          </p:cNvCxnSpPr>
          <p:nvPr/>
        </p:nvCxnSpPr>
        <p:spPr>
          <a:xfrm flipH="1">
            <a:off x="5384800" y="2669156"/>
            <a:ext cx="2516909" cy="1103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3A8ADDC-FAB1-B2E8-E97F-9997297CE568}"/>
              </a:ext>
            </a:extLst>
          </p:cNvPr>
          <p:cNvCxnSpPr/>
          <p:nvPr/>
        </p:nvCxnSpPr>
        <p:spPr>
          <a:xfrm flipH="1">
            <a:off x="5786651" y="2993409"/>
            <a:ext cx="2147248" cy="1505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3293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E8988B-A1A5-541D-24DD-5CCFCE1FFF1E}"/>
            </a:ext>
          </a:extLst>
        </p:cNvPr>
        <p:cNvGrpSpPr/>
        <p:nvPr/>
      </p:nvGrpSpPr>
      <p:grpSpPr>
        <a:xfrm>
          <a:off x="0" y="0"/>
          <a:ext cx="0" cy="0"/>
          <a:chOff x="0" y="0"/>
          <a:chExt cx="0" cy="0"/>
        </a:xfrm>
      </p:grpSpPr>
      <p:sp>
        <p:nvSpPr>
          <p:cNvPr id="70" name="Rectangle 69">
            <a:extLst>
              <a:ext uri="{FF2B5EF4-FFF2-40B4-BE49-F238E27FC236}">
                <a16:creationId xmlns:a16="http://schemas.microsoft.com/office/drawing/2014/main" id="{55E6F014-850B-A988-4537-60ABAA7A9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71" name="Group 70">
            <a:extLst>
              <a:ext uri="{FF2B5EF4-FFF2-40B4-BE49-F238E27FC236}">
                <a16:creationId xmlns:a16="http://schemas.microsoft.com/office/drawing/2014/main" id="{A1A4525B-F01E-1813-37B5-96B088543A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72" name="Group 71">
              <a:extLst>
                <a:ext uri="{FF2B5EF4-FFF2-40B4-BE49-F238E27FC236}">
                  <a16:creationId xmlns:a16="http://schemas.microsoft.com/office/drawing/2014/main" id="{0C79DACC-89DE-201F-1D25-34EE6265E6B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73" name="Freeform: Shape 72">
                <a:extLst>
                  <a:ext uri="{FF2B5EF4-FFF2-40B4-BE49-F238E27FC236}">
                    <a16:creationId xmlns:a16="http://schemas.microsoft.com/office/drawing/2014/main" id="{01873C1D-FD4D-2AAB-13EC-D7BE0AB72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4" name="Freeform: Shape 73">
                <a:extLst>
                  <a:ext uri="{FF2B5EF4-FFF2-40B4-BE49-F238E27FC236}">
                    <a16:creationId xmlns:a16="http://schemas.microsoft.com/office/drawing/2014/main" id="{97C8F201-0471-CA5D-6C00-976355CF4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75" name="Group 74">
              <a:extLst>
                <a:ext uri="{FF2B5EF4-FFF2-40B4-BE49-F238E27FC236}">
                  <a16:creationId xmlns:a16="http://schemas.microsoft.com/office/drawing/2014/main" id="{A82E7EA7-BB17-FAF9-E093-8D84A61C8D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1B1BB62C-1C03-EA6D-4B46-346AE0909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6" name="Freeform: Shape 75">
                <a:extLst>
                  <a:ext uri="{FF2B5EF4-FFF2-40B4-BE49-F238E27FC236}">
                    <a16:creationId xmlns:a16="http://schemas.microsoft.com/office/drawing/2014/main" id="{67B3A60C-9787-4369-CA61-98A01EC22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sp>
        <p:nvSpPr>
          <p:cNvPr id="2" name="Title 1">
            <a:extLst>
              <a:ext uri="{FF2B5EF4-FFF2-40B4-BE49-F238E27FC236}">
                <a16:creationId xmlns:a16="http://schemas.microsoft.com/office/drawing/2014/main" id="{E62916D9-1514-1A08-0859-299E99F6000C}"/>
              </a:ext>
            </a:extLst>
          </p:cNvPr>
          <p:cNvSpPr>
            <a:spLocks noGrp="1"/>
          </p:cNvSpPr>
          <p:nvPr>
            <p:ph type="ctrTitle"/>
          </p:nvPr>
        </p:nvSpPr>
        <p:spPr>
          <a:xfrm>
            <a:off x="838199" y="1120676"/>
            <a:ext cx="7021513" cy="2308324"/>
          </a:xfrm>
        </p:spPr>
        <p:txBody>
          <a:bodyPr>
            <a:normAutofit/>
          </a:bodyPr>
          <a:lstStyle/>
          <a:p>
            <a:pPr algn="l"/>
            <a:r>
              <a:rPr lang="sv-SE" sz="7200" dirty="0">
                <a:solidFill>
                  <a:schemeClr val="bg1"/>
                </a:solidFill>
              </a:rPr>
              <a:t>Avslutning</a:t>
            </a:r>
          </a:p>
        </p:txBody>
      </p:sp>
      <p:sp>
        <p:nvSpPr>
          <p:cNvPr id="3" name="Subtitle 2">
            <a:extLst>
              <a:ext uri="{FF2B5EF4-FFF2-40B4-BE49-F238E27FC236}">
                <a16:creationId xmlns:a16="http://schemas.microsoft.com/office/drawing/2014/main" id="{77CA07C1-EC37-4E68-D5AE-38EAE8233B27}"/>
              </a:ext>
            </a:extLst>
          </p:cNvPr>
          <p:cNvSpPr>
            <a:spLocks noGrp="1"/>
          </p:cNvSpPr>
          <p:nvPr>
            <p:ph type="subTitle" idx="1"/>
          </p:nvPr>
        </p:nvSpPr>
        <p:spPr>
          <a:xfrm>
            <a:off x="835024" y="3809999"/>
            <a:ext cx="7025753" cy="1012778"/>
          </a:xfrm>
        </p:spPr>
        <p:txBody>
          <a:bodyPr>
            <a:normAutofit/>
          </a:bodyPr>
          <a:lstStyle/>
          <a:p>
            <a:pPr algn="l"/>
            <a:r>
              <a:rPr lang="sv-SE" dirty="0">
                <a:solidFill>
                  <a:schemeClr val="bg1"/>
                </a:solidFill>
              </a:rPr>
              <a:t>Sammanfattning av genomgången</a:t>
            </a:r>
          </a:p>
        </p:txBody>
      </p:sp>
    </p:spTree>
    <p:extLst>
      <p:ext uri="{BB962C8B-B14F-4D97-AF65-F5344CB8AC3E}">
        <p14:creationId xmlns:p14="http://schemas.microsoft.com/office/powerpoint/2010/main" val="148721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67EE-0BE9-ED25-E950-5AE1120BDD24}"/>
              </a:ext>
            </a:extLst>
          </p:cNvPr>
          <p:cNvSpPr>
            <a:spLocks noGrp="1"/>
          </p:cNvSpPr>
          <p:nvPr>
            <p:ph type="title"/>
          </p:nvPr>
        </p:nvSpPr>
        <p:spPr/>
        <p:txBody>
          <a:bodyPr/>
          <a:lstStyle/>
          <a:p>
            <a:r>
              <a:rPr lang="sv-SE" dirty="0"/>
              <a:t>Git</a:t>
            </a:r>
          </a:p>
        </p:txBody>
      </p:sp>
      <p:sp>
        <p:nvSpPr>
          <p:cNvPr id="3" name="Content Placeholder 2">
            <a:extLst>
              <a:ext uri="{FF2B5EF4-FFF2-40B4-BE49-F238E27FC236}">
                <a16:creationId xmlns:a16="http://schemas.microsoft.com/office/drawing/2014/main" id="{92FA61C2-4533-5C7E-25FB-C3F473B99618}"/>
              </a:ext>
            </a:extLst>
          </p:cNvPr>
          <p:cNvSpPr>
            <a:spLocks noGrp="1"/>
          </p:cNvSpPr>
          <p:nvPr>
            <p:ph idx="1"/>
          </p:nvPr>
        </p:nvSpPr>
        <p:spPr/>
        <p:txBody>
          <a:bodyPr>
            <a:normAutofit fontScale="92500" lnSpcReduction="10000"/>
          </a:bodyPr>
          <a:lstStyle/>
          <a:p>
            <a:r>
              <a:rPr lang="sv-SE" dirty="0"/>
              <a:t>Byggt för utveckling av Linux-kärnan. Programmet konstruerades ursprungligen av Linus Thorvalds år 2005.</a:t>
            </a:r>
          </a:p>
          <a:p>
            <a:r>
              <a:rPr lang="sv-SE" b="1" i="0" dirty="0">
                <a:solidFill>
                  <a:srgbClr val="242424"/>
                </a:solidFill>
                <a:effectLst/>
              </a:rPr>
              <a:t>Git är en distribuerad versionshanterare</a:t>
            </a:r>
            <a:r>
              <a:rPr lang="sv-SE" b="0" i="0" dirty="0">
                <a:solidFill>
                  <a:srgbClr val="242424"/>
                </a:solidFill>
                <a:effectLst/>
              </a:rPr>
              <a:t>, vilket innebär att varje användare har en komplett kopia av hela projektets historik på sin egen dator. Detta gör det möjligt att arbeta </a:t>
            </a:r>
            <a:r>
              <a:rPr lang="sv-SE" b="0" i="0" dirty="0" err="1">
                <a:solidFill>
                  <a:srgbClr val="242424"/>
                </a:solidFill>
                <a:effectLst/>
              </a:rPr>
              <a:t>offline</a:t>
            </a:r>
            <a:r>
              <a:rPr lang="sv-SE" b="0" i="0" dirty="0">
                <a:solidFill>
                  <a:srgbClr val="242424"/>
                </a:solidFill>
                <a:effectLst/>
              </a:rPr>
              <a:t> och ger säkerhet mot dataförlust.</a:t>
            </a:r>
          </a:p>
          <a:p>
            <a:r>
              <a:rPr lang="sv-SE" b="0" i="0" dirty="0">
                <a:solidFill>
                  <a:srgbClr val="242424"/>
                </a:solidFill>
                <a:effectLst/>
              </a:rPr>
              <a:t>Git gör det enkelt att samarbeta med andra utvecklare. Du kan skapa olika grenar (</a:t>
            </a:r>
            <a:r>
              <a:rPr lang="sv-SE" b="0" i="0" dirty="0" err="1">
                <a:solidFill>
                  <a:srgbClr val="242424"/>
                </a:solidFill>
                <a:effectLst/>
              </a:rPr>
              <a:t>branches</a:t>
            </a:r>
            <a:r>
              <a:rPr lang="sv-SE" b="0" i="0" dirty="0">
                <a:solidFill>
                  <a:srgbClr val="242424"/>
                </a:solidFill>
                <a:effectLst/>
              </a:rPr>
              <a:t>) för att arbeta på nya funktioner eller fixa buggar, och sedan slå samman dessa </a:t>
            </a:r>
            <a:r>
              <a:rPr lang="sv-SE" b="0" i="0" dirty="0" err="1">
                <a:solidFill>
                  <a:srgbClr val="242424"/>
                </a:solidFill>
                <a:effectLst/>
              </a:rPr>
              <a:t>branches</a:t>
            </a:r>
            <a:r>
              <a:rPr lang="sv-SE" b="0" i="0" dirty="0">
                <a:solidFill>
                  <a:srgbClr val="242424"/>
                </a:solidFill>
                <a:effectLst/>
              </a:rPr>
              <a:t> när arbetet är klart.</a:t>
            </a:r>
            <a:endParaRPr lang="sv-SE" dirty="0">
              <a:solidFill>
                <a:srgbClr val="242424"/>
              </a:solidFill>
            </a:endParaRPr>
          </a:p>
          <a:p>
            <a:r>
              <a:rPr lang="sv-SE" b="0" i="0" dirty="0">
                <a:solidFill>
                  <a:srgbClr val="242424"/>
                </a:solidFill>
                <a:effectLst/>
              </a:rPr>
              <a:t>Om något går fel, kan du enkelt återgå till en tidigare version av ditt projekt. Detta gör Git till ett kraftfullt verktyg för att experimentera och utveckla utan att riskera att förlora arbete.</a:t>
            </a:r>
            <a:endParaRPr lang="sv-SE" dirty="0"/>
          </a:p>
        </p:txBody>
      </p:sp>
    </p:spTree>
    <p:extLst>
      <p:ext uri="{BB962C8B-B14F-4D97-AF65-F5344CB8AC3E}">
        <p14:creationId xmlns:p14="http://schemas.microsoft.com/office/powerpoint/2010/main" val="147946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C049-1963-BF76-EC87-A480F615513D}"/>
              </a:ext>
            </a:extLst>
          </p:cNvPr>
          <p:cNvSpPr>
            <a:spLocks noGrp="1"/>
          </p:cNvSpPr>
          <p:nvPr>
            <p:ph type="title"/>
          </p:nvPr>
        </p:nvSpPr>
        <p:spPr/>
        <p:txBody>
          <a:bodyPr/>
          <a:lstStyle/>
          <a:p>
            <a:r>
              <a:rPr lang="sv-SE" dirty="0"/>
              <a:t>Sammanfattning</a:t>
            </a:r>
          </a:p>
        </p:txBody>
      </p:sp>
      <p:sp>
        <p:nvSpPr>
          <p:cNvPr id="3" name="Content Placeholder 2">
            <a:extLst>
              <a:ext uri="{FF2B5EF4-FFF2-40B4-BE49-F238E27FC236}">
                <a16:creationId xmlns:a16="http://schemas.microsoft.com/office/drawing/2014/main" id="{2DEA002D-7D8F-1A5F-79C6-3F20F97A1E90}"/>
              </a:ext>
            </a:extLst>
          </p:cNvPr>
          <p:cNvSpPr>
            <a:spLocks noGrp="1"/>
          </p:cNvSpPr>
          <p:nvPr>
            <p:ph idx="1"/>
          </p:nvPr>
        </p:nvSpPr>
        <p:spPr/>
        <p:txBody>
          <a:bodyPr/>
          <a:lstStyle/>
          <a:p>
            <a:pPr marL="0" indent="0">
              <a:buNone/>
            </a:pPr>
            <a:r>
              <a:rPr lang="sv-SE" dirty="0"/>
              <a:t>Vi har gått igenom:</a:t>
            </a:r>
          </a:p>
          <a:p>
            <a:r>
              <a:rPr lang="sv-SE" dirty="0"/>
              <a:t>Git – installation, användning, koppla ihop med </a:t>
            </a:r>
            <a:r>
              <a:rPr lang="sv-SE" dirty="0" err="1"/>
              <a:t>Github</a:t>
            </a:r>
            <a:endParaRPr lang="sv-SE" dirty="0"/>
          </a:p>
          <a:p>
            <a:r>
              <a:rPr lang="sv-SE" dirty="0" err="1"/>
              <a:t>Github</a:t>
            </a:r>
            <a:r>
              <a:rPr lang="sv-SE" dirty="0"/>
              <a:t> – sätta upp ett repo, bjuda in andra, </a:t>
            </a:r>
            <a:r>
              <a:rPr lang="sv-SE" dirty="0" err="1"/>
              <a:t>Pull</a:t>
            </a:r>
            <a:r>
              <a:rPr lang="sv-SE" dirty="0"/>
              <a:t> Requests</a:t>
            </a:r>
          </a:p>
          <a:p>
            <a:r>
              <a:rPr lang="sv-SE" dirty="0"/>
              <a:t>Hur man jobbar med </a:t>
            </a:r>
            <a:r>
              <a:rPr lang="sv-SE" dirty="0" err="1"/>
              <a:t>brancher</a:t>
            </a:r>
            <a:endParaRPr lang="sv-SE" dirty="0"/>
          </a:p>
          <a:p>
            <a:r>
              <a:rPr lang="sv-SE" dirty="0"/>
              <a:t>Hur man jobbar med </a:t>
            </a:r>
            <a:r>
              <a:rPr lang="sv-SE" dirty="0" err="1"/>
              <a:t>merge</a:t>
            </a:r>
            <a:r>
              <a:rPr lang="sv-SE" dirty="0"/>
              <a:t>/</a:t>
            </a:r>
            <a:r>
              <a:rPr lang="sv-SE" dirty="0" err="1"/>
              <a:t>merge</a:t>
            </a:r>
            <a:r>
              <a:rPr lang="sv-SE" dirty="0"/>
              <a:t>-konflikter</a:t>
            </a:r>
          </a:p>
        </p:txBody>
      </p:sp>
    </p:spTree>
    <p:extLst>
      <p:ext uri="{BB962C8B-B14F-4D97-AF65-F5344CB8AC3E}">
        <p14:creationId xmlns:p14="http://schemas.microsoft.com/office/powerpoint/2010/main" val="317799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3EAC-F64E-87E7-A102-F2C0D691E4F5}"/>
              </a:ext>
            </a:extLst>
          </p:cNvPr>
          <p:cNvSpPr>
            <a:spLocks noGrp="1"/>
          </p:cNvSpPr>
          <p:nvPr>
            <p:ph type="title"/>
          </p:nvPr>
        </p:nvSpPr>
        <p:spPr/>
        <p:txBody>
          <a:bodyPr/>
          <a:lstStyle/>
          <a:p>
            <a:r>
              <a:rPr lang="sv-SE" dirty="0"/>
              <a:t>Sammanfattning, forts.</a:t>
            </a:r>
          </a:p>
        </p:txBody>
      </p:sp>
      <p:sp>
        <p:nvSpPr>
          <p:cNvPr id="3" name="Content Placeholder 2">
            <a:extLst>
              <a:ext uri="{FF2B5EF4-FFF2-40B4-BE49-F238E27FC236}">
                <a16:creationId xmlns:a16="http://schemas.microsoft.com/office/drawing/2014/main" id="{52E51C27-9206-4462-EB04-B23F5CCBD2DF}"/>
              </a:ext>
            </a:extLst>
          </p:cNvPr>
          <p:cNvSpPr>
            <a:spLocks noGrp="1"/>
          </p:cNvSpPr>
          <p:nvPr>
            <p:ph idx="1"/>
          </p:nvPr>
        </p:nvSpPr>
        <p:spPr/>
        <p:txBody>
          <a:bodyPr/>
          <a:lstStyle/>
          <a:p>
            <a:pPr marL="0" indent="0">
              <a:buNone/>
            </a:pPr>
            <a:r>
              <a:rPr lang="sv-SE" dirty="0"/>
              <a:t>Exempel på fördjupningsområden:</a:t>
            </a:r>
          </a:p>
          <a:p>
            <a:r>
              <a:rPr lang="sv-SE" b="1" dirty="0" err="1"/>
              <a:t>Githubs</a:t>
            </a:r>
            <a:r>
              <a:rPr lang="sv-SE" b="1" dirty="0"/>
              <a:t> API/Webhooks </a:t>
            </a:r>
            <a:r>
              <a:rPr lang="sv-SE" dirty="0"/>
              <a:t>– koda/scripta mot </a:t>
            </a:r>
            <a:r>
              <a:rPr lang="sv-SE" dirty="0" err="1"/>
              <a:t>Github</a:t>
            </a:r>
            <a:r>
              <a:rPr lang="sv-SE" dirty="0"/>
              <a:t> (</a:t>
            </a:r>
            <a:r>
              <a:rPr lang="sv-SE" dirty="0" err="1"/>
              <a:t>repositories</a:t>
            </a:r>
            <a:r>
              <a:rPr lang="sv-SE" dirty="0"/>
              <a:t>, </a:t>
            </a:r>
            <a:r>
              <a:rPr lang="sv-SE" dirty="0" err="1"/>
              <a:t>commits</a:t>
            </a:r>
            <a:r>
              <a:rPr lang="sv-SE" dirty="0"/>
              <a:t>, </a:t>
            </a:r>
            <a:r>
              <a:rPr lang="sv-SE" dirty="0" err="1"/>
              <a:t>issues</a:t>
            </a:r>
            <a:r>
              <a:rPr lang="sv-SE" dirty="0"/>
              <a:t>, </a:t>
            </a:r>
            <a:r>
              <a:rPr lang="sv-SE" dirty="0" err="1"/>
              <a:t>pull</a:t>
            </a:r>
            <a:r>
              <a:rPr lang="sv-SE" dirty="0"/>
              <a:t> </a:t>
            </a:r>
            <a:r>
              <a:rPr lang="sv-SE" dirty="0" err="1"/>
              <a:t>requests</a:t>
            </a:r>
            <a:r>
              <a:rPr lang="sv-SE" dirty="0"/>
              <a:t>, </a:t>
            </a:r>
            <a:r>
              <a:rPr lang="sv-SE" dirty="0" err="1"/>
              <a:t>etc</a:t>
            </a:r>
            <a:r>
              <a:rPr lang="sv-SE" dirty="0"/>
              <a:t>).</a:t>
            </a:r>
          </a:p>
          <a:p>
            <a:r>
              <a:rPr lang="sv-SE" b="1" dirty="0" err="1"/>
              <a:t>Github</a:t>
            </a:r>
            <a:r>
              <a:rPr lang="sv-SE" b="1" dirty="0"/>
              <a:t> Actions </a:t>
            </a:r>
            <a:r>
              <a:rPr lang="sv-SE" dirty="0"/>
              <a:t>- skapa automatiska flöden med CI/CD, t ex trigga ett </a:t>
            </a:r>
            <a:r>
              <a:rPr lang="sv-SE" dirty="0" err="1"/>
              <a:t>build</a:t>
            </a:r>
            <a:r>
              <a:rPr lang="sv-SE" dirty="0"/>
              <a:t>/</a:t>
            </a:r>
            <a:r>
              <a:rPr lang="sv-SE" dirty="0" err="1"/>
              <a:t>deploy</a:t>
            </a:r>
            <a:r>
              <a:rPr lang="sv-SE" dirty="0"/>
              <a:t> när en PR godkänts.</a:t>
            </a:r>
          </a:p>
          <a:p>
            <a:r>
              <a:rPr lang="sv-SE" b="1" dirty="0" err="1"/>
              <a:t>Github</a:t>
            </a:r>
            <a:r>
              <a:rPr lang="sv-SE" b="1" dirty="0"/>
              <a:t> Projects </a:t>
            </a:r>
            <a:r>
              <a:rPr lang="sv-SE" dirty="0"/>
              <a:t>– skapa </a:t>
            </a:r>
            <a:r>
              <a:rPr lang="sv-SE" dirty="0" err="1"/>
              <a:t>agila</a:t>
            </a:r>
            <a:r>
              <a:rPr lang="sv-SE" dirty="0"/>
              <a:t> tavlor med </a:t>
            </a:r>
            <a:r>
              <a:rPr lang="sv-SE" dirty="0" err="1"/>
              <a:t>swimlanes</a:t>
            </a:r>
            <a:r>
              <a:rPr lang="sv-SE" dirty="0"/>
              <a:t>/</a:t>
            </a:r>
            <a:r>
              <a:rPr lang="sv-SE" dirty="0" err="1"/>
              <a:t>user</a:t>
            </a:r>
            <a:r>
              <a:rPr lang="sv-SE" dirty="0"/>
              <a:t> </a:t>
            </a:r>
            <a:r>
              <a:rPr lang="sv-SE" dirty="0" err="1"/>
              <a:t>stories</a:t>
            </a:r>
            <a:r>
              <a:rPr lang="sv-SE" dirty="0"/>
              <a:t>, sätt upp </a:t>
            </a:r>
            <a:r>
              <a:rPr lang="sv-SE" dirty="0" err="1"/>
              <a:t>milestones</a:t>
            </a:r>
            <a:r>
              <a:rPr lang="sv-SE" dirty="0"/>
              <a:t>.</a:t>
            </a:r>
          </a:p>
        </p:txBody>
      </p:sp>
    </p:spTree>
    <p:extLst>
      <p:ext uri="{BB962C8B-B14F-4D97-AF65-F5344CB8AC3E}">
        <p14:creationId xmlns:p14="http://schemas.microsoft.com/office/powerpoint/2010/main" val="861941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1907-F981-9592-C9C1-DA7213BBF794}"/>
              </a:ext>
            </a:extLst>
          </p:cNvPr>
          <p:cNvSpPr>
            <a:spLocks noGrp="1"/>
          </p:cNvSpPr>
          <p:nvPr>
            <p:ph type="title"/>
          </p:nvPr>
        </p:nvSpPr>
        <p:spPr/>
        <p:txBody>
          <a:bodyPr/>
          <a:lstStyle/>
          <a:p>
            <a:pPr algn="ctr"/>
            <a:r>
              <a:rPr lang="sv-SE" dirty="0"/>
              <a:t>Tack för mig!</a:t>
            </a:r>
          </a:p>
        </p:txBody>
      </p:sp>
      <p:sp>
        <p:nvSpPr>
          <p:cNvPr id="3" name="Content Placeholder 2">
            <a:extLst>
              <a:ext uri="{FF2B5EF4-FFF2-40B4-BE49-F238E27FC236}">
                <a16:creationId xmlns:a16="http://schemas.microsoft.com/office/drawing/2014/main" id="{8C1497D3-54FF-FE74-168E-392FD93E5B48}"/>
              </a:ext>
            </a:extLst>
          </p:cNvPr>
          <p:cNvSpPr>
            <a:spLocks noGrp="1"/>
          </p:cNvSpPr>
          <p:nvPr>
            <p:ph idx="1"/>
          </p:nvPr>
        </p:nvSpPr>
        <p:spPr/>
        <p:txBody>
          <a:bodyPr/>
          <a:lstStyle/>
          <a:p>
            <a:r>
              <a:rPr lang="sv-SE" dirty="0"/>
              <a:t>Besök gärna </a:t>
            </a:r>
            <a:r>
              <a:rPr lang="sv-SE" dirty="0">
                <a:hlinkClick r:id="rId2"/>
              </a:rPr>
              <a:t>https://github.com/epplussoftware/epplus</a:t>
            </a:r>
            <a:r>
              <a:rPr lang="sv-SE" dirty="0"/>
              <a:t> och se hur vi jobbar med </a:t>
            </a:r>
            <a:r>
              <a:rPr lang="sv-SE" dirty="0" err="1"/>
              <a:t>github</a:t>
            </a:r>
            <a:r>
              <a:rPr lang="sv-SE" dirty="0"/>
              <a:t>.</a:t>
            </a:r>
          </a:p>
        </p:txBody>
      </p:sp>
    </p:spTree>
    <p:extLst>
      <p:ext uri="{BB962C8B-B14F-4D97-AF65-F5344CB8AC3E}">
        <p14:creationId xmlns:p14="http://schemas.microsoft.com/office/powerpoint/2010/main" val="1742014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EC26B4-074A-02D8-5C79-1BC7C651DAB1}"/>
              </a:ext>
            </a:extLst>
          </p:cNvPr>
          <p:cNvSpPr txBox="1"/>
          <p:nvPr/>
        </p:nvSpPr>
        <p:spPr>
          <a:xfrm>
            <a:off x="692871" y="612844"/>
            <a:ext cx="10930378" cy="5632311"/>
          </a:xfrm>
          <a:prstGeom prst="rect">
            <a:avLst/>
          </a:prstGeom>
          <a:noFill/>
        </p:spPr>
        <p:txBody>
          <a:bodyPr wrap="square">
            <a:spAutoFit/>
          </a:bodyPr>
          <a:lstStyle/>
          <a:p>
            <a:r>
              <a:rPr lang="sv-SE" sz="1200" dirty="0"/>
              <a:t>Kapitel 1: Rödluvan och hennes uppdrag</a:t>
            </a:r>
          </a:p>
          <a:p>
            <a:r>
              <a:rPr lang="sv-SE" sz="1200" dirty="0"/>
              <a:t>Det var en gång en liten flicka som bodde i en by nära skogen. Hon kallades Rödluvan eftersom hon alltid bar en röd mantel med en huva. En dag bad hennes mamma henne att ta med en korg med mat till hennes sjuka mormor som bodde i en stuga djupt inne i skogen. "Kom ihåg att gå direkt till mormor och prata inte med främlingar," sa hennes mamma. Rödluvan lovade att följa sin mammas råd och gav sig iväg.</a:t>
            </a:r>
          </a:p>
          <a:p>
            <a:endParaRPr lang="sv-SE" sz="1200" dirty="0"/>
          </a:p>
          <a:p>
            <a:r>
              <a:rPr lang="sv-SE" sz="1200" dirty="0"/>
              <a:t>Kapitel 2: Mötet med vargen</a:t>
            </a:r>
          </a:p>
          <a:p>
            <a:r>
              <a:rPr lang="sv-SE" sz="1200" dirty="0"/>
              <a:t>Rödluvan gick genom skogen och njöt av den friska luften och fågelsången. Hon plockade blommor längs vägen och tänkte på hur glad hennes mormor skulle bli när hon fick se dem. Plötsligt dök en stor, elak varg upp framför henne. "Vart är du på väg, lilla flicka?" frågade vargen med en len röst. Rödluvan, som glömt sin mammas varning, svarade artigt: "Jag ska till min mormors stuga för att ge henne mat och blommor."</a:t>
            </a:r>
          </a:p>
          <a:p>
            <a:endParaRPr lang="sv-SE" sz="1200" dirty="0"/>
          </a:p>
          <a:p>
            <a:r>
              <a:rPr lang="sv-SE" sz="1200" dirty="0"/>
              <a:t>Kapitel 3: Vargens listiga plan</a:t>
            </a:r>
          </a:p>
          <a:p>
            <a:r>
              <a:rPr lang="sv-SE" sz="1200" dirty="0"/>
              <a:t>Vargen fick en idé och tänkte att han kunde få både Rödluvan och hennes mormor till middag. "Var bor din mormor?" frågade han. Rödluvan pekade mot stugan längre in i skogen. "Där borta, vid den stora eken." Vargen log och sa: "Varför plockar du inte fler blommor till din mormor? Hon skulle säkert bli ännu gladare." Rödluvan tyckte att det var en bra idé och började plocka fler blommor, medan vargen skyndade sig till mormors stuga.</a:t>
            </a:r>
          </a:p>
          <a:p>
            <a:endParaRPr lang="sv-SE" sz="1200" dirty="0"/>
          </a:p>
          <a:p>
            <a:r>
              <a:rPr lang="sv-SE" sz="1200" dirty="0"/>
              <a:t>Kapitel 4: Vargen i mormors stuga</a:t>
            </a:r>
          </a:p>
          <a:p>
            <a:r>
              <a:rPr lang="sv-SE" sz="1200" dirty="0"/>
              <a:t>När vargen kom fram till stugan knackade han på dörren. "Vem är det?" frågade mormor. "Det är jag, Rödluvan," svarade vargen och försökte låta som en liten flicka. Mormor, som var sjuk och svag, bad honom komma in. Vargen rusade in och åt upp mormor på ett ögonblick. Sedan tog han på sig hennes nattlinne och mössa och lade sig i sängen för att vänta på Rödluvan.</a:t>
            </a:r>
          </a:p>
          <a:p>
            <a:endParaRPr lang="sv-SE" sz="1200" dirty="0"/>
          </a:p>
          <a:p>
            <a:r>
              <a:rPr lang="sv-SE" sz="1200" dirty="0"/>
              <a:t>Kapitel 5: Rödluvan anländer</a:t>
            </a:r>
          </a:p>
          <a:p>
            <a:r>
              <a:rPr lang="sv-SE" sz="1200" dirty="0"/>
              <a:t>Rödluvan kom snart fram till stugan med sin korg full av mat och blommor. Hon knackade på dörren och hörde en raspig röst säga: "Kom in, mitt barn." När hon gick in märkte hon att något var konstigt med mormor. "Mormor, varför har du så stora ögon?" frågade hon. "För att bättre kunna se dig, mitt barn," svarade vargen. "Mormor, varför har du så stora öron?" fortsatte Rödluvan. "För att bättre kunna höra dig, mitt barn," svarade vargen. "Mormor, varför har du så stora tänder?" frågade Rödluvan till sist. "För att bättre kunna äta dig!" röt vargen och hoppade upp ur sängen.</a:t>
            </a:r>
          </a:p>
          <a:p>
            <a:endParaRPr lang="sv-SE" sz="1200" dirty="0"/>
          </a:p>
          <a:p>
            <a:r>
              <a:rPr lang="sv-SE" sz="1200" dirty="0"/>
              <a:t>Kapitel 6: Räddningen</a:t>
            </a:r>
          </a:p>
          <a:p>
            <a:r>
              <a:rPr lang="sv-SE" sz="1200" dirty="0"/>
              <a:t>Rödluvan skrek och försökte fly, men vargen var snabb och fångade henne. Just då hörde en jägare som var i närheten hennes skrik och rusade till stugan. Han såg vad som hände och sköt vargen med sitt gevär. Jägaren skar upp vargens mage och ut hoppade mormor, levande men skakad. Rödluvan och hennes mormor tackade jägaren för att han räddat dem. De återvände hem tillsammans och Rödluvan lovade att alltid lyssna på sin mamma och vara försiktig i skogen.</a:t>
            </a:r>
          </a:p>
        </p:txBody>
      </p:sp>
      <p:sp>
        <p:nvSpPr>
          <p:cNvPr id="2" name="TextBox 1">
            <a:extLst>
              <a:ext uri="{FF2B5EF4-FFF2-40B4-BE49-F238E27FC236}">
                <a16:creationId xmlns:a16="http://schemas.microsoft.com/office/drawing/2014/main" id="{71D3561F-A10E-F0DF-4924-DEC4129F3C76}"/>
              </a:ext>
            </a:extLst>
          </p:cNvPr>
          <p:cNvSpPr txBox="1"/>
          <p:nvPr/>
        </p:nvSpPr>
        <p:spPr>
          <a:xfrm>
            <a:off x="7879307" y="6469038"/>
            <a:ext cx="4221027" cy="261610"/>
          </a:xfrm>
          <a:prstGeom prst="rect">
            <a:avLst/>
          </a:prstGeom>
          <a:noFill/>
        </p:spPr>
        <p:txBody>
          <a:bodyPr wrap="none" rtlCol="0">
            <a:spAutoFit/>
          </a:bodyPr>
          <a:lstStyle/>
          <a:p>
            <a:r>
              <a:rPr lang="sv-SE" sz="1100" i="1" dirty="0"/>
              <a:t>Skapad av </a:t>
            </a:r>
            <a:r>
              <a:rPr lang="sv-SE" sz="1100" i="1" dirty="0" err="1"/>
              <a:t>ChatGPT</a:t>
            </a:r>
            <a:r>
              <a:rPr lang="sv-SE" sz="1100" i="1" dirty="0"/>
              <a:t>: input ”Skriv Rödluvan 6 kapitel, max 500 ord”.</a:t>
            </a:r>
          </a:p>
        </p:txBody>
      </p:sp>
    </p:spTree>
    <p:extLst>
      <p:ext uri="{BB962C8B-B14F-4D97-AF65-F5344CB8AC3E}">
        <p14:creationId xmlns:p14="http://schemas.microsoft.com/office/powerpoint/2010/main" val="2080217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015A-B193-8DDA-53EB-EF97FE23339C}"/>
              </a:ext>
            </a:extLst>
          </p:cNvPr>
          <p:cNvSpPr>
            <a:spLocks noGrp="1"/>
          </p:cNvSpPr>
          <p:nvPr>
            <p:ph type="title"/>
          </p:nvPr>
        </p:nvSpPr>
        <p:spPr/>
        <p:txBody>
          <a:bodyPr/>
          <a:lstStyle/>
          <a:p>
            <a:r>
              <a:rPr lang="sv-SE" dirty="0"/>
              <a:t>Varför ska jag lära mig Git?</a:t>
            </a:r>
          </a:p>
        </p:txBody>
      </p:sp>
      <p:sp>
        <p:nvSpPr>
          <p:cNvPr id="3" name="Content Placeholder 2">
            <a:extLst>
              <a:ext uri="{FF2B5EF4-FFF2-40B4-BE49-F238E27FC236}">
                <a16:creationId xmlns:a16="http://schemas.microsoft.com/office/drawing/2014/main" id="{8FA64E24-22A2-9E13-2182-B04E714DC890}"/>
              </a:ext>
            </a:extLst>
          </p:cNvPr>
          <p:cNvSpPr>
            <a:spLocks noGrp="1"/>
          </p:cNvSpPr>
          <p:nvPr>
            <p:ph idx="1"/>
          </p:nvPr>
        </p:nvSpPr>
        <p:spPr/>
        <p:txBody>
          <a:bodyPr/>
          <a:lstStyle/>
          <a:p>
            <a:r>
              <a:rPr lang="sv-SE" b="1" dirty="0"/>
              <a:t>Samarbete</a:t>
            </a:r>
            <a:r>
              <a:rPr lang="sv-SE" dirty="0"/>
              <a:t>: Det kommer att underlätta samarbetet med andra studenter under din utbildning.</a:t>
            </a:r>
          </a:p>
          <a:p>
            <a:r>
              <a:rPr lang="sv-SE" b="1" i="0" dirty="0">
                <a:solidFill>
                  <a:srgbClr val="424242"/>
                </a:solidFill>
                <a:effectLst/>
              </a:rPr>
              <a:t>Efterfrågad kompetens</a:t>
            </a:r>
            <a:r>
              <a:rPr lang="sv-SE" b="0" i="0" dirty="0">
                <a:solidFill>
                  <a:srgbClr val="424242"/>
                </a:solidFill>
                <a:effectLst/>
              </a:rPr>
              <a:t>: Git är en standard inom mjukvaruutveckling och många arbetsgivare förväntar sig att kandidater har erfarenhet av versionskontrollsystem.</a:t>
            </a:r>
          </a:p>
          <a:p>
            <a:r>
              <a:rPr lang="sv-SE" b="1" i="0" dirty="0">
                <a:solidFill>
                  <a:srgbClr val="424242"/>
                </a:solidFill>
                <a:effectLst/>
              </a:rPr>
              <a:t>Projektportfölj: </a:t>
            </a:r>
            <a:r>
              <a:rPr lang="sv-SE" b="0" i="0" dirty="0">
                <a:solidFill>
                  <a:srgbClr val="424242"/>
                </a:solidFill>
                <a:effectLst/>
              </a:rPr>
              <a:t>Genom att använda Git/</a:t>
            </a:r>
            <a:r>
              <a:rPr lang="sv-SE" b="0" i="0" dirty="0" err="1">
                <a:solidFill>
                  <a:srgbClr val="424242"/>
                </a:solidFill>
                <a:effectLst/>
              </a:rPr>
              <a:t>Github</a:t>
            </a:r>
            <a:r>
              <a:rPr lang="sv-SE" b="0" i="0" dirty="0">
                <a:solidFill>
                  <a:srgbClr val="424242"/>
                </a:solidFill>
                <a:effectLst/>
              </a:rPr>
              <a:t> kan du enkelt visa upp dina projekt och kodhistorik för potentiella arbetsgivare, vilket kan stärka din ansökan.</a:t>
            </a:r>
          </a:p>
          <a:p>
            <a:r>
              <a:rPr lang="sv-SE" b="0" i="0" dirty="0">
                <a:solidFill>
                  <a:srgbClr val="424242"/>
                </a:solidFill>
                <a:effectLst/>
              </a:rPr>
              <a:t>Att lära sig Git är alltså en investering både för studierna och för framtida karriärmöjligheter!</a:t>
            </a:r>
          </a:p>
          <a:p>
            <a:endParaRPr lang="sv-SE" dirty="0"/>
          </a:p>
        </p:txBody>
      </p:sp>
    </p:spTree>
    <p:extLst>
      <p:ext uri="{BB962C8B-B14F-4D97-AF65-F5344CB8AC3E}">
        <p14:creationId xmlns:p14="http://schemas.microsoft.com/office/powerpoint/2010/main" val="27789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8CA8C-B77A-6B34-AED6-ABA0000F0B26}"/>
              </a:ext>
            </a:extLst>
          </p:cNvPr>
          <p:cNvSpPr>
            <a:spLocks noGrp="1"/>
          </p:cNvSpPr>
          <p:nvPr>
            <p:ph type="title"/>
          </p:nvPr>
        </p:nvSpPr>
        <p:spPr/>
        <p:txBody>
          <a:bodyPr/>
          <a:lstStyle/>
          <a:p>
            <a:r>
              <a:rPr lang="sv-SE" dirty="0"/>
              <a:t>Hur kommer jag igång med Git?</a:t>
            </a:r>
          </a:p>
        </p:txBody>
      </p:sp>
      <p:sp>
        <p:nvSpPr>
          <p:cNvPr id="3" name="Content Placeholder 2">
            <a:extLst>
              <a:ext uri="{FF2B5EF4-FFF2-40B4-BE49-F238E27FC236}">
                <a16:creationId xmlns:a16="http://schemas.microsoft.com/office/drawing/2014/main" id="{12CF642C-2614-A496-B12D-E385EAA4AF67}"/>
              </a:ext>
            </a:extLst>
          </p:cNvPr>
          <p:cNvSpPr>
            <a:spLocks noGrp="1"/>
          </p:cNvSpPr>
          <p:nvPr>
            <p:ph idx="1"/>
          </p:nvPr>
        </p:nvSpPr>
        <p:spPr/>
        <p:txBody>
          <a:bodyPr/>
          <a:lstStyle/>
          <a:p>
            <a:r>
              <a:rPr lang="sv-SE" dirty="0"/>
              <a:t>Du kan installera Git på din dator via instruktionerna på denna sida: </a:t>
            </a:r>
            <a:r>
              <a:rPr lang="sv-SE" dirty="0">
                <a:hlinkClick r:id="rId2"/>
              </a:rPr>
              <a:t>https://git-scm.com/book/en/v2/Getting-Started-Installing-Git</a:t>
            </a:r>
            <a:endParaRPr lang="sv-SE" dirty="0"/>
          </a:p>
          <a:p>
            <a:r>
              <a:rPr lang="sv-SE" dirty="0"/>
              <a:t>Git kan köras via olika grafiska gränssnitt: </a:t>
            </a:r>
            <a:r>
              <a:rPr lang="sv-SE" dirty="0" err="1"/>
              <a:t>TortoiseGit</a:t>
            </a:r>
            <a:r>
              <a:rPr lang="sv-SE" dirty="0"/>
              <a:t>, </a:t>
            </a:r>
            <a:r>
              <a:rPr lang="sv-SE" dirty="0" err="1"/>
              <a:t>Github</a:t>
            </a:r>
            <a:r>
              <a:rPr lang="sv-SE" dirty="0"/>
              <a:t> Desktop, </a:t>
            </a:r>
            <a:r>
              <a:rPr lang="sv-SE" err="1"/>
              <a:t>GitKraken</a:t>
            </a:r>
            <a:r>
              <a:rPr lang="sv-SE"/>
              <a:t>, Sourcetree, </a:t>
            </a:r>
            <a:r>
              <a:rPr lang="sv-SE" dirty="0"/>
              <a:t>integrationer i utvecklingsmiljöer som Visual Studio, </a:t>
            </a:r>
            <a:r>
              <a:rPr lang="sv-SE" dirty="0" err="1"/>
              <a:t>Eclipse</a:t>
            </a:r>
            <a:r>
              <a:rPr lang="sv-SE" dirty="0"/>
              <a:t>, etc.</a:t>
            </a:r>
          </a:p>
          <a:p>
            <a:r>
              <a:rPr lang="sv-SE" u="sng" dirty="0"/>
              <a:t>Min rekommendation</a:t>
            </a:r>
            <a:r>
              <a:rPr lang="sv-SE" dirty="0"/>
              <a:t>: Lär dig Git genom att använda </a:t>
            </a:r>
            <a:r>
              <a:rPr lang="sv-SE" dirty="0" err="1"/>
              <a:t>Command</a:t>
            </a:r>
            <a:r>
              <a:rPr lang="sv-SE" dirty="0"/>
              <a:t> Line (eller Git </a:t>
            </a:r>
            <a:r>
              <a:rPr lang="sv-SE" dirty="0" err="1"/>
              <a:t>Bash</a:t>
            </a:r>
            <a:r>
              <a:rPr lang="sv-SE" dirty="0"/>
              <a:t>), d v s textbaserade kommandon som </a:t>
            </a:r>
            <a:r>
              <a:rPr lang="sv-SE" i="1" dirty="0" err="1"/>
              <a:t>git</a:t>
            </a:r>
            <a:r>
              <a:rPr lang="sv-SE" i="1" dirty="0"/>
              <a:t> </a:t>
            </a:r>
            <a:r>
              <a:rPr lang="sv-SE" i="1" dirty="0" err="1"/>
              <a:t>init</a:t>
            </a:r>
            <a:r>
              <a:rPr lang="sv-SE" i="1" dirty="0"/>
              <a:t>, </a:t>
            </a:r>
            <a:r>
              <a:rPr lang="sv-SE" i="1" dirty="0" err="1"/>
              <a:t>git</a:t>
            </a:r>
            <a:r>
              <a:rPr lang="sv-SE" i="1" dirty="0"/>
              <a:t> </a:t>
            </a:r>
            <a:r>
              <a:rPr lang="sv-SE" i="1" dirty="0" err="1"/>
              <a:t>clone</a:t>
            </a:r>
            <a:r>
              <a:rPr lang="sv-SE" i="1" dirty="0"/>
              <a:t>, </a:t>
            </a:r>
            <a:r>
              <a:rPr lang="sv-SE" i="1" dirty="0" err="1"/>
              <a:t>git</a:t>
            </a:r>
            <a:r>
              <a:rPr lang="sv-SE" i="1" dirty="0"/>
              <a:t> </a:t>
            </a:r>
            <a:r>
              <a:rPr lang="sv-SE" i="1" dirty="0" err="1"/>
              <a:t>pull</a:t>
            </a:r>
            <a:r>
              <a:rPr lang="sv-SE" i="1" dirty="0"/>
              <a:t>, </a:t>
            </a:r>
            <a:r>
              <a:rPr lang="sv-SE" i="1" dirty="0" err="1"/>
              <a:t>git</a:t>
            </a:r>
            <a:r>
              <a:rPr lang="sv-SE" i="1" dirty="0"/>
              <a:t> push. </a:t>
            </a:r>
            <a:r>
              <a:rPr lang="sv-SE" dirty="0"/>
              <a:t>Jag kommer att använda dessa kommandon i fortsättningen i den här presentationen.</a:t>
            </a:r>
          </a:p>
        </p:txBody>
      </p:sp>
    </p:spTree>
    <p:extLst>
      <p:ext uri="{BB962C8B-B14F-4D97-AF65-F5344CB8AC3E}">
        <p14:creationId xmlns:p14="http://schemas.microsoft.com/office/powerpoint/2010/main" val="310708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9ECD-33DA-DC7C-5A74-B0D0056FB37B}"/>
              </a:ext>
            </a:extLst>
          </p:cNvPr>
          <p:cNvSpPr>
            <a:spLocks noGrp="1"/>
          </p:cNvSpPr>
          <p:nvPr>
            <p:ph type="title"/>
          </p:nvPr>
        </p:nvSpPr>
        <p:spPr/>
        <p:txBody>
          <a:bodyPr/>
          <a:lstStyle/>
          <a:p>
            <a:r>
              <a:rPr lang="sv-SE" dirty="0"/>
              <a:t>Git – liten ordlista</a:t>
            </a:r>
          </a:p>
        </p:txBody>
      </p:sp>
      <p:sp>
        <p:nvSpPr>
          <p:cNvPr id="3" name="Content Placeholder 2">
            <a:extLst>
              <a:ext uri="{FF2B5EF4-FFF2-40B4-BE49-F238E27FC236}">
                <a16:creationId xmlns:a16="http://schemas.microsoft.com/office/drawing/2014/main" id="{DFA202AA-676B-C204-59EA-BDA83C2F7AA9}"/>
              </a:ext>
            </a:extLst>
          </p:cNvPr>
          <p:cNvSpPr>
            <a:spLocks noGrp="1"/>
          </p:cNvSpPr>
          <p:nvPr>
            <p:ph idx="1"/>
          </p:nvPr>
        </p:nvSpPr>
        <p:spPr/>
        <p:txBody>
          <a:bodyPr>
            <a:normAutofit fontScale="47500" lnSpcReduction="20000"/>
          </a:bodyPr>
          <a:lstStyle/>
          <a:p>
            <a:r>
              <a:rPr lang="sv-SE" sz="2900" b="1" dirty="0" err="1"/>
              <a:t>Repository</a:t>
            </a:r>
            <a:r>
              <a:rPr lang="sv-SE" sz="2900" dirty="0"/>
              <a:t> – en katalog med filer och underkataloger. Ett </a:t>
            </a:r>
            <a:r>
              <a:rPr lang="sv-SE" sz="2900" dirty="0" err="1"/>
              <a:t>git</a:t>
            </a:r>
            <a:r>
              <a:rPr lang="sv-SE" sz="2900" dirty="0"/>
              <a:t> </a:t>
            </a:r>
            <a:r>
              <a:rPr lang="sv-SE" sz="2900" dirty="0" err="1"/>
              <a:t>repository</a:t>
            </a:r>
            <a:r>
              <a:rPr lang="sv-SE" sz="2900" dirty="0"/>
              <a:t> är skapat utifrån en viss katalog på en dator.</a:t>
            </a:r>
          </a:p>
          <a:p>
            <a:r>
              <a:rPr lang="sv-SE" sz="2900" b="1" dirty="0"/>
              <a:t>.</a:t>
            </a:r>
            <a:r>
              <a:rPr lang="sv-SE" sz="2900" b="1" dirty="0" err="1"/>
              <a:t>gitignore</a:t>
            </a:r>
            <a:r>
              <a:rPr lang="sv-SE" sz="2900" b="1" dirty="0"/>
              <a:t> </a:t>
            </a:r>
            <a:r>
              <a:rPr lang="sv-SE" sz="2900" dirty="0"/>
              <a:t>– en fil som ligger i roten av ett </a:t>
            </a:r>
            <a:r>
              <a:rPr lang="sv-SE" sz="2900" dirty="0" err="1"/>
              <a:t>repository</a:t>
            </a:r>
            <a:r>
              <a:rPr lang="sv-SE" sz="2900" dirty="0"/>
              <a:t>. Denna fil talar om vilka typer av filer Git ska ignorera. Det finns en mängd olika färdiga .</a:t>
            </a:r>
            <a:r>
              <a:rPr lang="sv-SE" sz="2900" dirty="0" err="1"/>
              <a:t>gitignore</a:t>
            </a:r>
            <a:r>
              <a:rPr lang="sv-SE" sz="2900" dirty="0"/>
              <a:t> filer att välja mellan när man skapar ett </a:t>
            </a:r>
            <a:r>
              <a:rPr lang="sv-SE" sz="2900" dirty="0" err="1"/>
              <a:t>repository</a:t>
            </a:r>
            <a:r>
              <a:rPr lang="sv-SE" sz="2900" dirty="0"/>
              <a:t> på </a:t>
            </a:r>
            <a:r>
              <a:rPr lang="sv-SE" sz="2900" dirty="0" err="1"/>
              <a:t>GitHub</a:t>
            </a:r>
            <a:r>
              <a:rPr lang="sv-SE" sz="2900" dirty="0"/>
              <a:t>. </a:t>
            </a:r>
          </a:p>
          <a:p>
            <a:r>
              <a:rPr lang="sv-SE" sz="2900" b="1" i="0" dirty="0" err="1">
                <a:solidFill>
                  <a:srgbClr val="242424"/>
                </a:solidFill>
                <a:effectLst/>
              </a:rPr>
              <a:t>Origin</a:t>
            </a:r>
            <a:r>
              <a:rPr lang="sv-SE" sz="2900" b="0" i="0" dirty="0">
                <a:solidFill>
                  <a:srgbClr val="242424"/>
                </a:solidFill>
                <a:effectLst/>
              </a:rPr>
              <a:t>: I Git är "</a:t>
            </a:r>
            <a:r>
              <a:rPr lang="sv-SE" sz="2900" b="0" i="0" dirty="0" err="1">
                <a:solidFill>
                  <a:srgbClr val="242424"/>
                </a:solidFill>
                <a:effectLst/>
              </a:rPr>
              <a:t>origin</a:t>
            </a:r>
            <a:r>
              <a:rPr lang="sv-SE" sz="2900" b="0" i="0" dirty="0">
                <a:solidFill>
                  <a:srgbClr val="242424"/>
                </a:solidFill>
                <a:effectLst/>
              </a:rPr>
              <a:t>" det standardnamn som ges till den fjärrserver där ditt </a:t>
            </a:r>
            <a:r>
              <a:rPr lang="sv-SE" sz="2900" b="0" i="0" dirty="0" err="1">
                <a:solidFill>
                  <a:srgbClr val="242424"/>
                </a:solidFill>
                <a:effectLst/>
              </a:rPr>
              <a:t>repository</a:t>
            </a:r>
            <a:r>
              <a:rPr lang="sv-SE" sz="2900" b="0" i="0" dirty="0">
                <a:solidFill>
                  <a:srgbClr val="242424"/>
                </a:solidFill>
                <a:effectLst/>
              </a:rPr>
              <a:t> först klonades från. Det är vanligtvis den huvudsakliga fjärrservern som du kommer att synkronisera dina ändringar med. Du kan ha flera fjärrservrar, men "</a:t>
            </a:r>
            <a:r>
              <a:rPr lang="sv-SE" sz="2900" b="0" i="0" dirty="0" err="1">
                <a:solidFill>
                  <a:srgbClr val="242424"/>
                </a:solidFill>
                <a:effectLst/>
              </a:rPr>
              <a:t>origin</a:t>
            </a:r>
            <a:r>
              <a:rPr lang="sv-SE" sz="2900" b="0" i="0" dirty="0">
                <a:solidFill>
                  <a:srgbClr val="242424"/>
                </a:solidFill>
                <a:effectLst/>
              </a:rPr>
              <a:t>" är den som Git automatiskt refererar till om inget annat anges.</a:t>
            </a:r>
            <a:endParaRPr lang="sv-SE" sz="2900" dirty="0"/>
          </a:p>
          <a:p>
            <a:r>
              <a:rPr lang="sv-SE" sz="2900" b="1" dirty="0" err="1"/>
              <a:t>Clone</a:t>
            </a:r>
            <a:r>
              <a:rPr lang="sv-SE" sz="2900" dirty="0"/>
              <a:t> – ”klona” ett </a:t>
            </a:r>
            <a:r>
              <a:rPr lang="sv-SE" sz="2900" dirty="0" err="1"/>
              <a:t>repository</a:t>
            </a:r>
            <a:r>
              <a:rPr lang="sv-SE" sz="2900" dirty="0"/>
              <a:t> från en fjärrserver till din lokala dator.</a:t>
            </a:r>
            <a:br>
              <a:rPr lang="sv-SE" sz="2900" dirty="0"/>
            </a:br>
            <a:r>
              <a:rPr lang="sv-SE" sz="2900" b="0" i="0" dirty="0" err="1">
                <a:solidFill>
                  <a:srgbClr val="242424"/>
                </a:solidFill>
                <a:effectLst/>
              </a:rPr>
              <a:t>Docs</a:t>
            </a:r>
            <a:r>
              <a:rPr lang="sv-SE" sz="2900" b="0" i="0" dirty="0">
                <a:solidFill>
                  <a:srgbClr val="242424"/>
                </a:solidFill>
                <a:effectLst/>
              </a:rPr>
              <a:t>: </a:t>
            </a:r>
            <a:r>
              <a:rPr lang="sv-SE" sz="2900" b="0" i="0" dirty="0">
                <a:solidFill>
                  <a:srgbClr val="242424"/>
                </a:solidFill>
                <a:effectLst/>
                <a:hlinkClick r:id="rId2"/>
              </a:rPr>
              <a:t>https://git-scm.com/docs/git-clone</a:t>
            </a:r>
            <a:endParaRPr lang="sv-SE" sz="2900" b="0" i="0" dirty="0">
              <a:solidFill>
                <a:srgbClr val="242424"/>
              </a:solidFill>
              <a:effectLst/>
            </a:endParaRPr>
          </a:p>
          <a:p>
            <a:r>
              <a:rPr lang="sv-SE" sz="2900" b="1" dirty="0" err="1">
                <a:solidFill>
                  <a:srgbClr val="242424"/>
                </a:solidFill>
              </a:rPr>
              <a:t>Branch</a:t>
            </a:r>
            <a:r>
              <a:rPr lang="sv-SE" sz="2900" dirty="0">
                <a:solidFill>
                  <a:srgbClr val="242424"/>
                </a:solidFill>
              </a:rPr>
              <a:t> – En </a:t>
            </a:r>
            <a:r>
              <a:rPr lang="sv-SE" sz="2900" dirty="0" err="1">
                <a:solidFill>
                  <a:srgbClr val="242424"/>
                </a:solidFill>
              </a:rPr>
              <a:t>branch</a:t>
            </a:r>
            <a:r>
              <a:rPr lang="sv-SE" sz="2900" dirty="0">
                <a:solidFill>
                  <a:srgbClr val="242424"/>
                </a:solidFill>
              </a:rPr>
              <a:t> i Git är en separat version av ett </a:t>
            </a:r>
            <a:r>
              <a:rPr lang="sv-SE" sz="2900" dirty="0" err="1">
                <a:solidFill>
                  <a:srgbClr val="242424"/>
                </a:solidFill>
              </a:rPr>
              <a:t>repository</a:t>
            </a:r>
            <a:r>
              <a:rPr lang="sv-SE" sz="2900" dirty="0">
                <a:solidFill>
                  <a:srgbClr val="242424"/>
                </a:solidFill>
              </a:rPr>
              <a:t> där du kan utveckla och testa nya funktioner. Detta kommando listar alla </a:t>
            </a:r>
            <a:r>
              <a:rPr lang="sv-SE" sz="2900" dirty="0" err="1">
                <a:solidFill>
                  <a:srgbClr val="242424"/>
                </a:solidFill>
              </a:rPr>
              <a:t>brancher</a:t>
            </a:r>
            <a:r>
              <a:rPr lang="sv-SE" sz="2900" dirty="0">
                <a:solidFill>
                  <a:srgbClr val="242424"/>
                </a:solidFill>
              </a:rPr>
              <a:t> i </a:t>
            </a:r>
            <a:r>
              <a:rPr lang="sv-SE" sz="2900" dirty="0" err="1">
                <a:solidFill>
                  <a:srgbClr val="242424"/>
                </a:solidFill>
              </a:rPr>
              <a:t>repository:t</a:t>
            </a:r>
            <a:r>
              <a:rPr lang="sv-SE" sz="2900" dirty="0">
                <a:solidFill>
                  <a:srgbClr val="242424"/>
                </a:solidFill>
              </a:rPr>
              <a:t>.</a:t>
            </a:r>
            <a:br>
              <a:rPr lang="sv-SE" sz="2900" dirty="0">
                <a:solidFill>
                  <a:srgbClr val="242424"/>
                </a:solidFill>
              </a:rPr>
            </a:br>
            <a:r>
              <a:rPr lang="sv-SE" sz="2900" dirty="0" err="1">
                <a:solidFill>
                  <a:srgbClr val="242424"/>
                </a:solidFill>
              </a:rPr>
              <a:t>Docs</a:t>
            </a:r>
            <a:r>
              <a:rPr lang="sv-SE" sz="2900" dirty="0">
                <a:solidFill>
                  <a:srgbClr val="242424"/>
                </a:solidFill>
              </a:rPr>
              <a:t>: </a:t>
            </a:r>
            <a:r>
              <a:rPr lang="sv-SE" sz="2900" dirty="0">
                <a:solidFill>
                  <a:srgbClr val="242424"/>
                </a:solidFill>
                <a:hlinkClick r:id="rId3"/>
              </a:rPr>
              <a:t>https://git-scm.com/docs/git-branch</a:t>
            </a:r>
            <a:endParaRPr lang="sv-SE" sz="2900" dirty="0">
              <a:solidFill>
                <a:srgbClr val="242424"/>
              </a:solidFill>
            </a:endParaRPr>
          </a:p>
          <a:p>
            <a:r>
              <a:rPr lang="sv-SE" sz="2900" b="1" dirty="0" err="1"/>
              <a:t>Checkout</a:t>
            </a:r>
            <a:r>
              <a:rPr lang="sv-SE" sz="2900" b="1" dirty="0"/>
              <a:t> </a:t>
            </a:r>
            <a:r>
              <a:rPr lang="sv-SE" sz="2900" dirty="0"/>
              <a:t>– Skapa en </a:t>
            </a:r>
            <a:r>
              <a:rPr lang="sv-SE" sz="2900" dirty="0" err="1"/>
              <a:t>branch</a:t>
            </a:r>
            <a:r>
              <a:rPr lang="sv-SE" sz="2900" dirty="0"/>
              <a:t> eller växla mellan </a:t>
            </a:r>
            <a:r>
              <a:rPr lang="sv-SE" sz="2900" dirty="0" err="1"/>
              <a:t>branches</a:t>
            </a:r>
            <a:r>
              <a:rPr lang="sv-SE" sz="2900" dirty="0"/>
              <a:t>.</a:t>
            </a:r>
            <a:br>
              <a:rPr lang="sv-SE" sz="2900" dirty="0"/>
            </a:br>
            <a:r>
              <a:rPr lang="sv-SE" sz="2900" dirty="0" err="1"/>
              <a:t>Docs</a:t>
            </a:r>
            <a:r>
              <a:rPr lang="sv-SE" sz="2900" dirty="0"/>
              <a:t>: </a:t>
            </a:r>
            <a:r>
              <a:rPr lang="sv-SE" sz="2900" dirty="0">
                <a:hlinkClick r:id="rId4"/>
              </a:rPr>
              <a:t>https://git-scm.com/docs/git-checkout</a:t>
            </a:r>
            <a:endParaRPr lang="sv-SE" sz="2900" dirty="0"/>
          </a:p>
          <a:p>
            <a:r>
              <a:rPr lang="sv-SE" sz="2900" b="1" i="0" dirty="0">
                <a:solidFill>
                  <a:srgbClr val="242424"/>
                </a:solidFill>
                <a:effectLst/>
              </a:rPr>
              <a:t>Status</a:t>
            </a:r>
            <a:r>
              <a:rPr lang="sv-SE" sz="2900" dirty="0">
                <a:solidFill>
                  <a:srgbClr val="242424"/>
                </a:solidFill>
              </a:rPr>
              <a:t> –</a:t>
            </a:r>
            <a:r>
              <a:rPr lang="sv-SE" sz="2900" b="0" i="0" dirty="0">
                <a:solidFill>
                  <a:srgbClr val="242424"/>
                </a:solidFill>
                <a:effectLst/>
              </a:rPr>
              <a:t> Visar nuvarande status i ett </a:t>
            </a:r>
            <a:r>
              <a:rPr lang="sv-SE" sz="2900" b="0" i="0" dirty="0" err="1">
                <a:solidFill>
                  <a:srgbClr val="242424"/>
                </a:solidFill>
                <a:effectLst/>
              </a:rPr>
              <a:t>repository</a:t>
            </a:r>
            <a:r>
              <a:rPr lang="sv-SE" sz="2900" b="0" i="0" dirty="0">
                <a:solidFill>
                  <a:srgbClr val="242424"/>
                </a:solidFill>
                <a:effectLst/>
              </a:rPr>
              <a:t>.</a:t>
            </a:r>
            <a:br>
              <a:rPr lang="sv-SE" sz="2900" b="0" i="0" dirty="0">
                <a:solidFill>
                  <a:srgbClr val="242424"/>
                </a:solidFill>
                <a:effectLst/>
              </a:rPr>
            </a:br>
            <a:r>
              <a:rPr lang="sv-SE" sz="2900" b="0" i="0" dirty="0" err="1">
                <a:solidFill>
                  <a:srgbClr val="242424"/>
                </a:solidFill>
                <a:effectLst/>
              </a:rPr>
              <a:t>Docs</a:t>
            </a:r>
            <a:r>
              <a:rPr lang="sv-SE" sz="2900" b="0" i="0" dirty="0">
                <a:solidFill>
                  <a:srgbClr val="242424"/>
                </a:solidFill>
                <a:effectLst/>
              </a:rPr>
              <a:t>: </a:t>
            </a:r>
            <a:r>
              <a:rPr lang="sv-SE" sz="2900" b="0" i="0" dirty="0">
                <a:solidFill>
                  <a:srgbClr val="242424"/>
                </a:solidFill>
                <a:effectLst/>
                <a:hlinkClick r:id="rId5"/>
              </a:rPr>
              <a:t>https://git-scm.com/docs/git-status</a:t>
            </a:r>
            <a:endParaRPr lang="sv-SE" sz="2900" dirty="0"/>
          </a:p>
          <a:p>
            <a:r>
              <a:rPr lang="sv-SE" sz="2900" b="1" dirty="0" err="1"/>
              <a:t>Add</a:t>
            </a:r>
            <a:r>
              <a:rPr lang="sv-SE" sz="2900" dirty="0"/>
              <a:t> – ett kommando som används för att lägga till ändringar i arbetskatalogen till </a:t>
            </a:r>
            <a:r>
              <a:rPr lang="sv-SE" sz="2900" dirty="0" err="1"/>
              <a:t>staging</a:t>
            </a:r>
            <a:r>
              <a:rPr lang="sv-SE" sz="2900" dirty="0"/>
              <a:t>-området. Detta förbereder filerna för nästa </a:t>
            </a:r>
            <a:r>
              <a:rPr lang="sv-SE" sz="2900" dirty="0" err="1"/>
              <a:t>commit</a:t>
            </a:r>
            <a:r>
              <a:rPr lang="sv-SE" sz="2900" dirty="0"/>
              <a:t>, vilket innebär att de kommer att inkluderas i versionshistoriken nästa gång du kör </a:t>
            </a:r>
            <a:r>
              <a:rPr lang="sv-SE" sz="2900" dirty="0" err="1"/>
              <a:t>git</a:t>
            </a:r>
            <a:r>
              <a:rPr lang="sv-SE" sz="2900" dirty="0"/>
              <a:t> </a:t>
            </a:r>
            <a:r>
              <a:rPr lang="sv-SE" sz="2900" dirty="0" err="1"/>
              <a:t>commit</a:t>
            </a:r>
            <a:r>
              <a:rPr lang="sv-SE" sz="2900" dirty="0"/>
              <a:t>.</a:t>
            </a:r>
            <a:br>
              <a:rPr lang="sv-SE" sz="2900" dirty="0"/>
            </a:br>
            <a:r>
              <a:rPr lang="sv-SE" sz="2900" dirty="0" err="1"/>
              <a:t>Docs</a:t>
            </a:r>
            <a:r>
              <a:rPr lang="sv-SE" sz="2900" dirty="0"/>
              <a:t>: </a:t>
            </a:r>
            <a:r>
              <a:rPr lang="sv-SE" sz="2900" b="0" i="0" dirty="0">
                <a:solidFill>
                  <a:srgbClr val="242424"/>
                </a:solidFill>
                <a:effectLst/>
                <a:hlinkClick r:id="rId6"/>
              </a:rPr>
              <a:t>https://git-scm.com/docs/git-add</a:t>
            </a:r>
            <a:endParaRPr lang="sv-SE" sz="2900" dirty="0"/>
          </a:p>
          <a:p>
            <a:r>
              <a:rPr lang="sv-SE" sz="2900" b="1" i="0" dirty="0" err="1">
                <a:solidFill>
                  <a:srgbClr val="242424"/>
                </a:solidFill>
                <a:effectLst/>
              </a:rPr>
              <a:t>Commit</a:t>
            </a:r>
            <a:r>
              <a:rPr lang="sv-SE" sz="2900" b="0" i="0" dirty="0">
                <a:solidFill>
                  <a:srgbClr val="242424"/>
                </a:solidFill>
                <a:effectLst/>
              </a:rPr>
              <a:t> - en sparad version av dina ändringar i ett </a:t>
            </a:r>
            <a:r>
              <a:rPr lang="sv-SE" sz="2900" b="0" i="0" dirty="0" err="1">
                <a:solidFill>
                  <a:srgbClr val="242424"/>
                </a:solidFill>
                <a:effectLst/>
              </a:rPr>
              <a:t>repository</a:t>
            </a:r>
            <a:r>
              <a:rPr lang="sv-SE" sz="2900" b="0" i="0" dirty="0">
                <a:solidFill>
                  <a:srgbClr val="242424"/>
                </a:solidFill>
                <a:effectLst/>
              </a:rPr>
              <a:t>. Varje </a:t>
            </a:r>
            <a:r>
              <a:rPr lang="sv-SE" sz="2900" b="0" i="0" dirty="0" err="1">
                <a:solidFill>
                  <a:srgbClr val="242424"/>
                </a:solidFill>
                <a:effectLst/>
              </a:rPr>
              <a:t>commit</a:t>
            </a:r>
            <a:r>
              <a:rPr lang="sv-SE" sz="2900" b="0" i="0" dirty="0">
                <a:solidFill>
                  <a:srgbClr val="242424"/>
                </a:solidFill>
                <a:effectLst/>
              </a:rPr>
              <a:t> har ett unikt ID och en beskrivning som hjälper dig att förstå vad som ändrades.</a:t>
            </a:r>
            <a:br>
              <a:rPr lang="sv-SE" sz="2900" b="0" i="0" dirty="0">
                <a:solidFill>
                  <a:srgbClr val="242424"/>
                </a:solidFill>
                <a:effectLst/>
              </a:rPr>
            </a:br>
            <a:r>
              <a:rPr lang="sv-SE" sz="2900" b="0" i="0" dirty="0" err="1">
                <a:solidFill>
                  <a:srgbClr val="242424"/>
                </a:solidFill>
                <a:effectLst/>
              </a:rPr>
              <a:t>Docs</a:t>
            </a:r>
            <a:r>
              <a:rPr lang="sv-SE" sz="2900" b="0" i="0" dirty="0">
                <a:solidFill>
                  <a:srgbClr val="242424"/>
                </a:solidFill>
                <a:effectLst/>
              </a:rPr>
              <a:t>: </a:t>
            </a:r>
            <a:r>
              <a:rPr lang="sv-SE" sz="2900" b="0" i="0" dirty="0">
                <a:solidFill>
                  <a:srgbClr val="242424"/>
                </a:solidFill>
                <a:effectLst/>
                <a:hlinkClick r:id="rId7"/>
              </a:rPr>
              <a:t>https://git-scm.com/docs/git-commit</a:t>
            </a:r>
            <a:endParaRPr lang="sv-SE" sz="2900" b="0" i="0" dirty="0">
              <a:solidFill>
                <a:srgbClr val="242424"/>
              </a:solidFill>
              <a:effectLst/>
            </a:endParaRPr>
          </a:p>
          <a:p>
            <a:endParaRPr lang="sv-SE" dirty="0"/>
          </a:p>
        </p:txBody>
      </p:sp>
    </p:spTree>
    <p:extLst>
      <p:ext uri="{BB962C8B-B14F-4D97-AF65-F5344CB8AC3E}">
        <p14:creationId xmlns:p14="http://schemas.microsoft.com/office/powerpoint/2010/main" val="1867591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AB35-2B31-718A-A7FC-4C0C34812B87}"/>
              </a:ext>
            </a:extLst>
          </p:cNvPr>
          <p:cNvSpPr>
            <a:spLocks noGrp="1"/>
          </p:cNvSpPr>
          <p:nvPr>
            <p:ph type="title"/>
          </p:nvPr>
        </p:nvSpPr>
        <p:spPr/>
        <p:txBody>
          <a:bodyPr/>
          <a:lstStyle/>
          <a:p>
            <a:r>
              <a:rPr lang="sv-SE" dirty="0"/>
              <a:t>Git – liten ordlista, forts.</a:t>
            </a:r>
          </a:p>
        </p:txBody>
      </p:sp>
      <p:sp>
        <p:nvSpPr>
          <p:cNvPr id="3" name="Content Placeholder 2">
            <a:extLst>
              <a:ext uri="{FF2B5EF4-FFF2-40B4-BE49-F238E27FC236}">
                <a16:creationId xmlns:a16="http://schemas.microsoft.com/office/drawing/2014/main" id="{98338B99-8F3F-3514-F6A9-B1A1D772EE2E}"/>
              </a:ext>
            </a:extLst>
          </p:cNvPr>
          <p:cNvSpPr>
            <a:spLocks noGrp="1"/>
          </p:cNvSpPr>
          <p:nvPr>
            <p:ph idx="1"/>
          </p:nvPr>
        </p:nvSpPr>
        <p:spPr/>
        <p:txBody>
          <a:bodyPr>
            <a:normAutofit fontScale="55000" lnSpcReduction="20000"/>
          </a:bodyPr>
          <a:lstStyle/>
          <a:p>
            <a:r>
              <a:rPr lang="sv-SE" b="1" i="0" dirty="0" err="1">
                <a:solidFill>
                  <a:srgbClr val="242424"/>
                </a:solidFill>
                <a:effectLst/>
              </a:rPr>
              <a:t>Merge</a:t>
            </a:r>
            <a:r>
              <a:rPr lang="sv-SE" b="0" i="0" dirty="0">
                <a:solidFill>
                  <a:srgbClr val="242424"/>
                </a:solidFill>
                <a:effectLst/>
              </a:rPr>
              <a:t> - processen att kombinera ändringar från olika </a:t>
            </a:r>
            <a:r>
              <a:rPr lang="sv-SE" b="0" i="0" dirty="0" err="1">
                <a:solidFill>
                  <a:srgbClr val="242424"/>
                </a:solidFill>
                <a:effectLst/>
              </a:rPr>
              <a:t>branches</a:t>
            </a:r>
            <a:r>
              <a:rPr lang="sv-SE" b="0" i="0" dirty="0">
                <a:solidFill>
                  <a:srgbClr val="242424"/>
                </a:solidFill>
                <a:effectLst/>
              </a:rPr>
              <a:t> till en gemensam </a:t>
            </a:r>
            <a:r>
              <a:rPr lang="sv-SE" b="0" i="0" dirty="0" err="1">
                <a:solidFill>
                  <a:srgbClr val="242424"/>
                </a:solidFill>
                <a:effectLst/>
              </a:rPr>
              <a:t>branch</a:t>
            </a:r>
            <a:r>
              <a:rPr lang="sv-SE" b="0" i="0" dirty="0">
                <a:solidFill>
                  <a:srgbClr val="242424"/>
                </a:solidFill>
                <a:effectLst/>
              </a:rPr>
              <a:t>. Detta används ofta för att integrera nya funktioner eller </a:t>
            </a:r>
            <a:r>
              <a:rPr lang="sv-SE" b="0" i="0" dirty="0" err="1">
                <a:solidFill>
                  <a:srgbClr val="242424"/>
                </a:solidFill>
                <a:effectLst/>
              </a:rPr>
              <a:t>bugfixar</a:t>
            </a:r>
            <a:r>
              <a:rPr lang="sv-SE" b="0" i="0" dirty="0">
                <a:solidFill>
                  <a:srgbClr val="242424"/>
                </a:solidFill>
                <a:effectLst/>
              </a:rPr>
              <a:t> i huvudkoden</a:t>
            </a:r>
            <a:br>
              <a:rPr lang="sv-SE" b="0" i="0" dirty="0">
                <a:solidFill>
                  <a:srgbClr val="242424"/>
                </a:solidFill>
                <a:effectLst/>
              </a:rPr>
            </a:br>
            <a:r>
              <a:rPr lang="sv-SE" b="0" i="0" dirty="0" err="1">
                <a:solidFill>
                  <a:srgbClr val="242424"/>
                </a:solidFill>
                <a:effectLst/>
              </a:rPr>
              <a:t>Docs</a:t>
            </a:r>
            <a:r>
              <a:rPr lang="sv-SE" b="0" i="0" dirty="0">
                <a:solidFill>
                  <a:srgbClr val="242424"/>
                </a:solidFill>
                <a:effectLst/>
              </a:rPr>
              <a:t>: </a:t>
            </a:r>
            <a:r>
              <a:rPr lang="sv-SE" b="0" i="0" dirty="0">
                <a:solidFill>
                  <a:srgbClr val="242424"/>
                </a:solidFill>
                <a:effectLst/>
                <a:hlinkClick r:id="rId2"/>
              </a:rPr>
              <a:t>https://git-scm.com/docs/git-merge</a:t>
            </a:r>
            <a:endParaRPr lang="sv-SE" b="0" i="0" dirty="0">
              <a:solidFill>
                <a:srgbClr val="242424"/>
              </a:solidFill>
              <a:effectLst/>
            </a:endParaRPr>
          </a:p>
          <a:p>
            <a:r>
              <a:rPr lang="sv-SE" b="1" dirty="0" err="1">
                <a:solidFill>
                  <a:srgbClr val="242424"/>
                </a:solidFill>
              </a:rPr>
              <a:t>Mergetool</a:t>
            </a:r>
            <a:r>
              <a:rPr lang="sv-SE" dirty="0">
                <a:solidFill>
                  <a:srgbClr val="242424"/>
                </a:solidFill>
              </a:rPr>
              <a:t> - ett verktyg som hjälper till att lösa konflikter som uppstår vid sammanslagning av ändringar från olika </a:t>
            </a:r>
            <a:r>
              <a:rPr lang="sv-SE" dirty="0" err="1">
                <a:solidFill>
                  <a:srgbClr val="242424"/>
                </a:solidFill>
              </a:rPr>
              <a:t>branches</a:t>
            </a:r>
            <a:r>
              <a:rPr lang="sv-SE" dirty="0">
                <a:solidFill>
                  <a:srgbClr val="242424"/>
                </a:solidFill>
              </a:rPr>
              <a:t>. Det gör det enklare att visuellt jämföra och redigera konfliktfyllda filer. </a:t>
            </a:r>
            <a:br>
              <a:rPr lang="sv-SE" dirty="0">
                <a:solidFill>
                  <a:srgbClr val="242424"/>
                </a:solidFill>
              </a:rPr>
            </a:br>
            <a:r>
              <a:rPr lang="sv-SE" dirty="0" err="1">
                <a:solidFill>
                  <a:srgbClr val="242424"/>
                </a:solidFill>
              </a:rPr>
              <a:t>Docs</a:t>
            </a:r>
            <a:r>
              <a:rPr lang="sv-SE" dirty="0">
                <a:solidFill>
                  <a:srgbClr val="242424"/>
                </a:solidFill>
              </a:rPr>
              <a:t>: </a:t>
            </a:r>
            <a:r>
              <a:rPr lang="sv-SE" b="0" i="0" dirty="0">
                <a:solidFill>
                  <a:srgbClr val="242424"/>
                </a:solidFill>
                <a:effectLst/>
                <a:hlinkClick r:id="rId3"/>
              </a:rPr>
              <a:t>https://git-scm.com/docs/git-mergetool</a:t>
            </a:r>
            <a:endParaRPr lang="sv-SE" b="0" i="0" dirty="0">
              <a:solidFill>
                <a:srgbClr val="242424"/>
              </a:solidFill>
              <a:effectLst/>
            </a:endParaRPr>
          </a:p>
          <a:p>
            <a:pPr algn="l">
              <a:spcBef>
                <a:spcPts val="750"/>
              </a:spcBef>
              <a:spcAft>
                <a:spcPts val="750"/>
              </a:spcAft>
              <a:buFont typeface="Arial" panose="020B0604020202020204" pitchFamily="34" charset="0"/>
              <a:buChar char="•"/>
            </a:pPr>
            <a:r>
              <a:rPr lang="sv-SE" b="1" i="0" dirty="0" err="1">
                <a:solidFill>
                  <a:srgbClr val="242424"/>
                </a:solidFill>
                <a:effectLst/>
              </a:rPr>
              <a:t>Fetch</a:t>
            </a:r>
            <a:r>
              <a:rPr lang="sv-SE" dirty="0">
                <a:solidFill>
                  <a:srgbClr val="242424"/>
                </a:solidFill>
              </a:rPr>
              <a:t> -</a:t>
            </a:r>
            <a:r>
              <a:rPr lang="sv-SE" b="0" i="0" dirty="0">
                <a:solidFill>
                  <a:srgbClr val="242424"/>
                </a:solidFill>
                <a:effectLst/>
              </a:rPr>
              <a:t> Hämta de senaste ändringarna från en fjärrserver till din lokala kopia av </a:t>
            </a:r>
            <a:r>
              <a:rPr lang="sv-SE" b="0" i="0" dirty="0" err="1">
                <a:solidFill>
                  <a:srgbClr val="242424"/>
                </a:solidFill>
                <a:effectLst/>
              </a:rPr>
              <a:t>repositoryt</a:t>
            </a:r>
            <a:r>
              <a:rPr lang="sv-SE" b="0" i="0" dirty="0">
                <a:solidFill>
                  <a:srgbClr val="242424"/>
                </a:solidFill>
                <a:effectLst/>
              </a:rPr>
              <a:t>, utan att integrera dem i din </a:t>
            </a:r>
            <a:r>
              <a:rPr lang="sv-SE" b="0" i="0" dirty="0" err="1">
                <a:solidFill>
                  <a:srgbClr val="242424"/>
                </a:solidFill>
                <a:effectLst/>
              </a:rPr>
              <a:t>branch</a:t>
            </a:r>
            <a:r>
              <a:rPr lang="sv-SE" b="0" i="0" dirty="0">
                <a:solidFill>
                  <a:srgbClr val="242424"/>
                </a:solidFill>
                <a:effectLst/>
              </a:rPr>
              <a:t>. </a:t>
            </a:r>
            <a:br>
              <a:rPr lang="sv-SE" b="0" i="0" dirty="0">
                <a:solidFill>
                  <a:srgbClr val="242424"/>
                </a:solidFill>
                <a:effectLst/>
              </a:rPr>
            </a:br>
            <a:r>
              <a:rPr lang="sv-SE" b="0" i="0" dirty="0" err="1">
                <a:solidFill>
                  <a:srgbClr val="242424"/>
                </a:solidFill>
                <a:effectLst/>
              </a:rPr>
              <a:t>Docs</a:t>
            </a:r>
            <a:r>
              <a:rPr lang="sv-SE" b="0" i="0" dirty="0">
                <a:solidFill>
                  <a:srgbClr val="242424"/>
                </a:solidFill>
                <a:effectLst/>
              </a:rPr>
              <a:t>: </a:t>
            </a:r>
            <a:r>
              <a:rPr lang="sv-SE" b="0" i="0" dirty="0">
                <a:solidFill>
                  <a:srgbClr val="242424"/>
                </a:solidFill>
                <a:effectLst/>
                <a:hlinkClick r:id="rId4"/>
              </a:rPr>
              <a:t>https://git-scm.com/docs/git-fetch</a:t>
            </a:r>
            <a:endParaRPr lang="sv-SE" b="0" i="0" dirty="0">
              <a:solidFill>
                <a:srgbClr val="242424"/>
              </a:solidFill>
              <a:effectLst/>
            </a:endParaRPr>
          </a:p>
          <a:p>
            <a:pPr algn="l">
              <a:spcBef>
                <a:spcPts val="750"/>
              </a:spcBef>
              <a:spcAft>
                <a:spcPts val="750"/>
              </a:spcAft>
              <a:buFont typeface="Arial" panose="020B0604020202020204" pitchFamily="34" charset="0"/>
              <a:buChar char="•"/>
            </a:pPr>
            <a:r>
              <a:rPr lang="sv-SE" b="1" i="0" dirty="0" err="1">
                <a:solidFill>
                  <a:srgbClr val="242424"/>
                </a:solidFill>
                <a:effectLst/>
              </a:rPr>
              <a:t>Pull</a:t>
            </a:r>
            <a:r>
              <a:rPr lang="sv-SE" dirty="0">
                <a:solidFill>
                  <a:srgbClr val="242424"/>
                </a:solidFill>
              </a:rPr>
              <a:t> -</a:t>
            </a:r>
            <a:r>
              <a:rPr lang="sv-SE" b="0" i="0" dirty="0">
                <a:solidFill>
                  <a:srgbClr val="242424"/>
                </a:solidFill>
                <a:effectLst/>
              </a:rPr>
              <a:t> Hämta och integrera de senaste ändringarna från en fjärrserver till din lokala kopia av </a:t>
            </a:r>
            <a:r>
              <a:rPr lang="sv-SE" b="0" i="0" dirty="0" err="1">
                <a:solidFill>
                  <a:srgbClr val="242424"/>
                </a:solidFill>
                <a:effectLst/>
              </a:rPr>
              <a:t>repositoryt</a:t>
            </a:r>
            <a:r>
              <a:rPr lang="sv-SE" b="0" i="0" dirty="0">
                <a:solidFill>
                  <a:srgbClr val="242424"/>
                </a:solidFill>
                <a:effectLst/>
              </a:rPr>
              <a:t>. Det är en kombination av </a:t>
            </a:r>
            <a:r>
              <a:rPr lang="sv-SE" b="0" i="0" dirty="0" err="1">
                <a:solidFill>
                  <a:srgbClr val="242424"/>
                </a:solidFill>
                <a:effectLst/>
              </a:rPr>
              <a:t>fetch</a:t>
            </a:r>
            <a:r>
              <a:rPr lang="sv-SE" b="0" i="0" dirty="0">
                <a:solidFill>
                  <a:srgbClr val="242424"/>
                </a:solidFill>
                <a:effectLst/>
              </a:rPr>
              <a:t> och </a:t>
            </a:r>
            <a:r>
              <a:rPr lang="sv-SE" b="0" i="0" dirty="0" err="1">
                <a:solidFill>
                  <a:srgbClr val="242424"/>
                </a:solidFill>
                <a:effectLst/>
              </a:rPr>
              <a:t>merge</a:t>
            </a:r>
            <a:r>
              <a:rPr lang="sv-SE" b="0" i="0" dirty="0">
                <a:solidFill>
                  <a:srgbClr val="242424"/>
                </a:solidFill>
                <a:effectLst/>
              </a:rPr>
              <a:t>. </a:t>
            </a:r>
            <a:br>
              <a:rPr lang="sv-SE" b="0" i="0" dirty="0">
                <a:solidFill>
                  <a:srgbClr val="242424"/>
                </a:solidFill>
                <a:effectLst/>
              </a:rPr>
            </a:br>
            <a:r>
              <a:rPr lang="sv-SE" b="0" i="0" dirty="0" err="1">
                <a:solidFill>
                  <a:srgbClr val="242424"/>
                </a:solidFill>
                <a:effectLst/>
              </a:rPr>
              <a:t>Docs</a:t>
            </a:r>
            <a:r>
              <a:rPr lang="sv-SE" b="0" i="0" dirty="0">
                <a:solidFill>
                  <a:srgbClr val="242424"/>
                </a:solidFill>
                <a:effectLst/>
              </a:rPr>
              <a:t>: </a:t>
            </a:r>
            <a:r>
              <a:rPr lang="sv-SE" b="0" i="0" dirty="0">
                <a:solidFill>
                  <a:srgbClr val="242424"/>
                </a:solidFill>
                <a:effectLst/>
                <a:hlinkClick r:id="rId5"/>
              </a:rPr>
              <a:t>https://git-scm.com/docs/git-pull</a:t>
            </a:r>
            <a:endParaRPr lang="sv-SE" b="0" i="0" dirty="0">
              <a:solidFill>
                <a:srgbClr val="242424"/>
              </a:solidFill>
              <a:effectLst/>
            </a:endParaRPr>
          </a:p>
          <a:p>
            <a:pPr algn="l">
              <a:spcBef>
                <a:spcPts val="750"/>
              </a:spcBef>
              <a:spcAft>
                <a:spcPts val="750"/>
              </a:spcAft>
              <a:buFont typeface="Arial" panose="020B0604020202020204" pitchFamily="34" charset="0"/>
              <a:buChar char="•"/>
            </a:pPr>
            <a:r>
              <a:rPr lang="sv-SE" b="1" i="0" dirty="0">
                <a:solidFill>
                  <a:srgbClr val="242424"/>
                </a:solidFill>
                <a:effectLst/>
              </a:rPr>
              <a:t>Push</a:t>
            </a:r>
            <a:r>
              <a:rPr lang="sv-SE" dirty="0">
                <a:solidFill>
                  <a:srgbClr val="242424"/>
                </a:solidFill>
              </a:rPr>
              <a:t> -</a:t>
            </a:r>
            <a:r>
              <a:rPr lang="sv-SE" b="0" i="0" dirty="0">
                <a:solidFill>
                  <a:srgbClr val="242424"/>
                </a:solidFill>
                <a:effectLst/>
              </a:rPr>
              <a:t> Skicka dina lokala ändringar till en fjärrserver för att uppdatera </a:t>
            </a:r>
            <a:r>
              <a:rPr lang="sv-SE" b="0" i="0" dirty="0" err="1">
                <a:solidFill>
                  <a:srgbClr val="242424"/>
                </a:solidFill>
                <a:effectLst/>
              </a:rPr>
              <a:t>repositoryt</a:t>
            </a:r>
            <a:r>
              <a:rPr lang="sv-SE" b="0" i="0" dirty="0">
                <a:solidFill>
                  <a:srgbClr val="242424"/>
                </a:solidFill>
                <a:effectLst/>
              </a:rPr>
              <a:t> där. </a:t>
            </a:r>
            <a:br>
              <a:rPr lang="sv-SE" b="0" i="0" dirty="0">
                <a:solidFill>
                  <a:srgbClr val="242424"/>
                </a:solidFill>
                <a:effectLst/>
              </a:rPr>
            </a:br>
            <a:r>
              <a:rPr lang="sv-SE" b="0" i="0" dirty="0" err="1">
                <a:solidFill>
                  <a:srgbClr val="242424"/>
                </a:solidFill>
                <a:effectLst/>
              </a:rPr>
              <a:t>Docs</a:t>
            </a:r>
            <a:r>
              <a:rPr lang="sv-SE" b="0" i="0" dirty="0">
                <a:solidFill>
                  <a:srgbClr val="242424"/>
                </a:solidFill>
                <a:effectLst/>
              </a:rPr>
              <a:t>: </a:t>
            </a:r>
            <a:r>
              <a:rPr lang="sv-SE" b="0" i="0" dirty="0">
                <a:solidFill>
                  <a:srgbClr val="242424"/>
                </a:solidFill>
                <a:effectLst/>
                <a:hlinkClick r:id="rId6"/>
              </a:rPr>
              <a:t>https://git-scm.com/docs/git-push</a:t>
            </a:r>
            <a:endParaRPr lang="sv-SE" b="0" i="0" dirty="0">
              <a:solidFill>
                <a:srgbClr val="242424"/>
              </a:solidFill>
              <a:effectLst/>
            </a:endParaRPr>
          </a:p>
          <a:p>
            <a:pPr>
              <a:spcBef>
                <a:spcPts val="750"/>
              </a:spcBef>
              <a:spcAft>
                <a:spcPts val="750"/>
              </a:spcAft>
            </a:pPr>
            <a:r>
              <a:rPr lang="sv-SE" b="1" i="0" dirty="0" err="1">
                <a:solidFill>
                  <a:srgbClr val="242424"/>
                </a:solidFill>
                <a:effectLst/>
              </a:rPr>
              <a:t>Stash</a:t>
            </a:r>
            <a:r>
              <a:rPr lang="sv-SE" dirty="0">
                <a:solidFill>
                  <a:srgbClr val="242424"/>
                </a:solidFill>
              </a:rPr>
              <a:t> -</a:t>
            </a:r>
            <a:r>
              <a:rPr lang="sv-SE" b="0" i="0" dirty="0">
                <a:solidFill>
                  <a:srgbClr val="242424"/>
                </a:solidFill>
                <a:effectLst/>
              </a:rPr>
              <a:t> Temporärt spara undan ändringar som du inte är redo att </a:t>
            </a:r>
            <a:r>
              <a:rPr lang="sv-SE" b="0" i="0" dirty="0" err="1">
                <a:solidFill>
                  <a:srgbClr val="242424"/>
                </a:solidFill>
                <a:effectLst/>
              </a:rPr>
              <a:t>commit:a</a:t>
            </a:r>
            <a:r>
              <a:rPr lang="sv-SE" b="0" i="0" dirty="0">
                <a:solidFill>
                  <a:srgbClr val="242424"/>
                </a:solidFill>
                <a:effectLst/>
              </a:rPr>
              <a:t>. Detta gör att du kan återgå till en ren arbetskopia och senare återställa de sparade ändringarna. </a:t>
            </a:r>
            <a:br>
              <a:rPr lang="sv-SE" b="0" i="0" dirty="0">
                <a:solidFill>
                  <a:srgbClr val="242424"/>
                </a:solidFill>
                <a:effectLst/>
              </a:rPr>
            </a:br>
            <a:r>
              <a:rPr lang="sv-SE" b="0" i="0" dirty="0" err="1">
                <a:solidFill>
                  <a:srgbClr val="242424"/>
                </a:solidFill>
                <a:effectLst/>
              </a:rPr>
              <a:t>Docs</a:t>
            </a:r>
            <a:r>
              <a:rPr lang="sv-SE" b="0" i="0" dirty="0">
                <a:solidFill>
                  <a:srgbClr val="242424"/>
                </a:solidFill>
                <a:effectLst/>
              </a:rPr>
              <a:t>: </a:t>
            </a:r>
            <a:r>
              <a:rPr lang="sv-SE" b="0" i="0" dirty="0">
                <a:solidFill>
                  <a:srgbClr val="242424"/>
                </a:solidFill>
                <a:effectLst/>
                <a:hlinkClick r:id="rId7"/>
              </a:rPr>
              <a:t>https://git-scm.com/docs/git-stash</a:t>
            </a:r>
            <a:endParaRPr lang="sv-SE" b="0" i="0" dirty="0">
              <a:solidFill>
                <a:srgbClr val="242424"/>
              </a:solidFill>
              <a:effectLst/>
            </a:endParaRPr>
          </a:p>
          <a:p>
            <a:pPr>
              <a:spcBef>
                <a:spcPts val="750"/>
              </a:spcBef>
              <a:spcAft>
                <a:spcPts val="750"/>
              </a:spcAft>
            </a:pPr>
            <a:r>
              <a:rPr lang="sv-SE" b="1" i="0" dirty="0">
                <a:solidFill>
                  <a:srgbClr val="242424"/>
                </a:solidFill>
                <a:effectLst/>
              </a:rPr>
              <a:t>Log</a:t>
            </a:r>
            <a:r>
              <a:rPr lang="sv-SE" dirty="0">
                <a:solidFill>
                  <a:srgbClr val="242424"/>
                </a:solidFill>
              </a:rPr>
              <a:t> –</a:t>
            </a:r>
            <a:r>
              <a:rPr lang="sv-SE" b="0" i="0" dirty="0">
                <a:solidFill>
                  <a:srgbClr val="242424"/>
                </a:solidFill>
                <a:effectLst/>
              </a:rPr>
              <a:t> Visa </a:t>
            </a:r>
            <a:r>
              <a:rPr lang="sv-SE" b="0" i="0" dirty="0" err="1">
                <a:solidFill>
                  <a:srgbClr val="242424"/>
                </a:solidFill>
                <a:effectLst/>
              </a:rPr>
              <a:t>commit</a:t>
            </a:r>
            <a:r>
              <a:rPr lang="sv-SE" b="0" i="0" dirty="0">
                <a:solidFill>
                  <a:srgbClr val="242424"/>
                </a:solidFill>
                <a:effectLst/>
              </a:rPr>
              <a:t>-historiken i ett </a:t>
            </a:r>
            <a:r>
              <a:rPr lang="sv-SE" b="0" i="0" dirty="0" err="1">
                <a:solidFill>
                  <a:srgbClr val="242424"/>
                </a:solidFill>
                <a:effectLst/>
              </a:rPr>
              <a:t>repository</a:t>
            </a:r>
            <a:br>
              <a:rPr lang="sv-SE" b="0" i="0" dirty="0">
                <a:solidFill>
                  <a:srgbClr val="242424"/>
                </a:solidFill>
                <a:effectLst/>
              </a:rPr>
            </a:br>
            <a:r>
              <a:rPr lang="sv-SE" b="0" i="0" dirty="0" err="1">
                <a:solidFill>
                  <a:srgbClr val="242424"/>
                </a:solidFill>
                <a:effectLst/>
              </a:rPr>
              <a:t>Docs</a:t>
            </a:r>
            <a:r>
              <a:rPr lang="sv-SE" b="0" i="0" dirty="0">
                <a:solidFill>
                  <a:srgbClr val="242424"/>
                </a:solidFill>
                <a:effectLst/>
              </a:rPr>
              <a:t>: </a:t>
            </a:r>
            <a:r>
              <a:rPr lang="sv-SE" dirty="0">
                <a:solidFill>
                  <a:srgbClr val="242424"/>
                </a:solidFill>
                <a:hlinkClick r:id="rId8"/>
              </a:rPr>
              <a:t>https://git-scm.com/docs/git-log</a:t>
            </a:r>
            <a:endParaRPr lang="sv-SE" dirty="0">
              <a:solidFill>
                <a:srgbClr val="242424"/>
              </a:solidFill>
            </a:endParaRPr>
          </a:p>
          <a:p>
            <a:pPr marL="0" indent="0">
              <a:spcBef>
                <a:spcPts val="750"/>
              </a:spcBef>
              <a:spcAft>
                <a:spcPts val="750"/>
              </a:spcAft>
              <a:buNone/>
            </a:pPr>
            <a:endParaRPr lang="sv-SE" b="0" i="0" dirty="0">
              <a:solidFill>
                <a:srgbClr val="242424"/>
              </a:solidFill>
              <a:effectLst/>
            </a:endParaRPr>
          </a:p>
          <a:p>
            <a:pPr>
              <a:spcBef>
                <a:spcPts val="750"/>
              </a:spcBef>
              <a:spcAft>
                <a:spcPts val="750"/>
              </a:spcAft>
            </a:pPr>
            <a:endParaRPr lang="sv-SE" b="0" i="0" dirty="0">
              <a:solidFill>
                <a:srgbClr val="242424"/>
              </a:solidFill>
              <a:effectLst/>
            </a:endParaRPr>
          </a:p>
          <a:p>
            <a:pPr>
              <a:spcBef>
                <a:spcPts val="750"/>
              </a:spcBef>
              <a:spcAft>
                <a:spcPts val="750"/>
              </a:spcAft>
            </a:pPr>
            <a:endParaRPr lang="sv-SE" b="0" i="0" dirty="0">
              <a:solidFill>
                <a:srgbClr val="242424"/>
              </a:solidFill>
              <a:effectLst/>
            </a:endParaRPr>
          </a:p>
          <a:p>
            <a:pPr algn="l">
              <a:spcBef>
                <a:spcPts val="750"/>
              </a:spcBef>
              <a:spcAft>
                <a:spcPts val="750"/>
              </a:spcAft>
              <a:buFont typeface="Arial" panose="020B0604020202020204" pitchFamily="34" charset="0"/>
              <a:buChar char="•"/>
            </a:pPr>
            <a:endParaRPr lang="sv-SE" b="0" i="0" dirty="0">
              <a:solidFill>
                <a:srgbClr val="242424"/>
              </a:solidFill>
              <a:effectLst/>
            </a:endParaRPr>
          </a:p>
          <a:p>
            <a:endParaRPr lang="sv-SE" dirty="0"/>
          </a:p>
        </p:txBody>
      </p:sp>
    </p:spTree>
    <p:extLst>
      <p:ext uri="{BB962C8B-B14F-4D97-AF65-F5344CB8AC3E}">
        <p14:creationId xmlns:p14="http://schemas.microsoft.com/office/powerpoint/2010/main" val="3481775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c937d425-8ac1-4dfb-b491-62cf4a65f0f1}" enabled="0" method="" siteId="{c937d425-8ac1-4dfb-b491-62cf4a65f0f1}" removed="1"/>
</clbl:labelList>
</file>

<file path=docProps/app.xml><?xml version="1.0" encoding="utf-8"?>
<Properties xmlns="http://schemas.openxmlformats.org/officeDocument/2006/extended-properties" xmlns:vt="http://schemas.openxmlformats.org/officeDocument/2006/docPropsVTypes">
  <Template>Office Theme</Template>
  <TotalTime>19333</TotalTime>
  <Words>3510</Words>
  <Application>Microsoft Office PowerPoint</Application>
  <PresentationFormat>Widescreen</PresentationFormat>
  <Paragraphs>239</Paragraphs>
  <Slides>53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Aptos</vt:lpstr>
      <vt:lpstr>Aptos Display</vt:lpstr>
      <vt:lpstr>Arial</vt:lpstr>
      <vt:lpstr>Courier New</vt:lpstr>
      <vt:lpstr>Segoe UI</vt:lpstr>
      <vt:lpstr>Office Theme</vt:lpstr>
      <vt:lpstr>Git och Github</vt:lpstr>
      <vt:lpstr>Vem är jag?</vt:lpstr>
      <vt:lpstr>Version control/versionshantering</vt:lpstr>
      <vt:lpstr>PowerPoint Presentation</vt:lpstr>
      <vt:lpstr>Git</vt:lpstr>
      <vt:lpstr>Varför ska jag lära mig Git?</vt:lpstr>
      <vt:lpstr>Hur kommer jag igång med Git?</vt:lpstr>
      <vt:lpstr>Git – liten ordlista</vt:lpstr>
      <vt:lpstr>Git – liten ordlista, forts.</vt:lpstr>
      <vt:lpstr>Ställ in mergetool</vt:lpstr>
      <vt:lpstr>”Fjärrserver”, Centralt git, etc.</vt:lpstr>
      <vt:lpstr>Origin/Git remote</vt:lpstr>
      <vt:lpstr>PowerPoint Presentation</vt:lpstr>
      <vt:lpstr>GitHub https://github.com </vt:lpstr>
      <vt:lpstr>GitHub – liten ordlista</vt:lpstr>
      <vt:lpstr>Koppla ihop Git och GitHub Be närmsta AI om hjälp…</vt:lpstr>
      <vt:lpstr>Hur man arbetar med brancher</vt:lpstr>
      <vt:lpstr>Vad ska man inte göra?</vt:lpstr>
      <vt:lpstr>Hur gör man då?</vt:lpstr>
      <vt:lpstr>Förenklat GitFlow</vt:lpstr>
      <vt:lpstr>Med Git-kommandon</vt:lpstr>
      <vt:lpstr>PowerPoint Presentation</vt:lpstr>
      <vt:lpstr>Uppgift: Skriv sagan om Rödluvan</vt:lpstr>
      <vt:lpstr>Arbetsfördelning</vt:lpstr>
      <vt:lpstr>Steg 1. Skapa github repository</vt:lpstr>
      <vt:lpstr>Steg 2. Gå in på Settings och bjud in andra användare</vt:lpstr>
      <vt:lpstr>Steg 3. Klona repot till din dator</vt:lpstr>
      <vt:lpstr>Steg 3. Klona repot till din dator</vt:lpstr>
      <vt:lpstr>4. Nu finns repositoryt på vår lokala dator</vt:lpstr>
      <vt:lpstr>”Initial version” och Pull Requests</vt:lpstr>
      <vt:lpstr>Skapa en första version i egen branch</vt:lpstr>
      <vt:lpstr>PowerPoint Presentation</vt:lpstr>
      <vt:lpstr>PowerPoint Presentation</vt:lpstr>
      <vt:lpstr>Gå till ”Pull requests” på Github</vt:lpstr>
      <vt:lpstr>Skapa en pull request</vt:lpstr>
      <vt:lpstr>Vår PR ligger nu under ”Pull Requests”</vt:lpstr>
      <vt:lpstr>Vem granskar/godkänner en PR?</vt:lpstr>
      <vt:lpstr>Öppna och merga in PR i main</vt:lpstr>
      <vt:lpstr>Vår PR är nu godkänd och ”inmergad” i main</vt:lpstr>
      <vt:lpstr>Att arbeta i olika brancher samtidigt</vt:lpstr>
      <vt:lpstr>Kalle: kapitel 1</vt:lpstr>
      <vt:lpstr>Lisa: kapitel 3</vt:lpstr>
      <vt:lpstr>PowerPoint Presentation</vt:lpstr>
      <vt:lpstr>RedRidingHood.md ser nu ut så här</vt:lpstr>
      <vt:lpstr>Använd mergetool</vt:lpstr>
      <vt:lpstr>Merga manuellt i mergetool (kdiff)</vt:lpstr>
      <vt:lpstr>Pusha kapitel-3 till github och gör PR!</vt:lpstr>
      <vt:lpstr>Pull Request för kapitel 3</vt:lpstr>
      <vt:lpstr>Avslutning</vt:lpstr>
      <vt:lpstr>Sammanfattning</vt:lpstr>
      <vt:lpstr>Sammanfattning, forts.</vt:lpstr>
      <vt:lpstr>Tack för mig!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Mats Alm</dc:creator>
  <cp:lastModifiedBy>Mats Alm</cp:lastModifiedBy>
  <cp:revision>3</cp:revision>
  <dcterms:created xsi:type="dcterms:W3CDTF">2025-04-06T19:54:58Z</dcterms:created>
  <dcterms:modified xsi:type="dcterms:W3CDTF">2025-05-05T20:35:29Z</dcterms:modified>
</cp:coreProperties>
</file>